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96" r:id="rId3"/>
  </p:sldMasterIdLst>
  <p:notesMasterIdLst>
    <p:notesMasterId r:id="rId18"/>
  </p:notesMasterIdLst>
  <p:sldIdLst>
    <p:sldId id="269" r:id="rId4"/>
    <p:sldId id="257" r:id="rId5"/>
    <p:sldId id="258" r:id="rId6"/>
    <p:sldId id="259" r:id="rId7"/>
    <p:sldId id="260" r:id="rId8"/>
    <p:sldId id="261" r:id="rId9"/>
    <p:sldId id="263" r:id="rId10"/>
    <p:sldId id="265" r:id="rId11"/>
    <p:sldId id="266" r:id="rId12"/>
    <p:sldId id="267" r:id="rId13"/>
    <p:sldId id="268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00"/>
    <a:srgbClr val="080808"/>
    <a:srgbClr val="00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88" autoAdjust="0"/>
  </p:normalViewPr>
  <p:slideViewPr>
    <p:cSldViewPr>
      <p:cViewPr>
        <p:scale>
          <a:sx n="60" d="100"/>
          <a:sy n="60" d="100"/>
        </p:scale>
        <p:origin x="1434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it-IT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endParaRPr lang="it-IT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it-IT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3F67FD7E-2D48-4984-99DC-50AC8E80771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60116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7FD7E-2D48-4984-99DC-50AC8E80771F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0459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7FD7E-2D48-4984-99DC-50AC8E80771F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296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7FD7E-2D48-4984-99DC-50AC8E80771F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9516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7A0629-0805-4F41-9E7D-1F65348BA270}" type="slidenum">
              <a:rPr lang="it-IT" smtClean="0">
                <a:solidFill>
                  <a:prstClr val="black"/>
                </a:solidFill>
              </a:rPr>
              <a:pPr/>
              <a:t>13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214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32615-C776-4AED-AF08-58691F1DE3CA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16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B9DD9-BC04-40D4-AEB7-D04FEC6F0BE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8230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1B392-83C3-40DF-A832-334F7A86960E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7767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3C9A2-DD4A-4F48-8043-775F478E7B64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4F3A7-8E52-467D-8C63-F057C52B64C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334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3C9A2-DD4A-4F48-8043-775F478E7B64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4F3A7-8E52-467D-8C63-F057C52B64C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055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3C9A2-DD4A-4F48-8043-775F478E7B64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4F3A7-8E52-467D-8C63-F057C52B64C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904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3C9A2-DD4A-4F48-8043-775F478E7B64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4F3A7-8E52-467D-8C63-F057C52B64C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166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3C9A2-DD4A-4F48-8043-775F478E7B64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4F3A7-8E52-467D-8C63-F057C52B64C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5830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3C9A2-DD4A-4F48-8043-775F478E7B64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4F3A7-8E52-467D-8C63-F057C52B64C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9526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3C9A2-DD4A-4F48-8043-775F478E7B64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4F3A7-8E52-467D-8C63-F057C52B64C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0928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3C9A2-DD4A-4F48-8043-775F478E7B64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4F3A7-8E52-467D-8C63-F057C52B64C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345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040CD-11B7-4348-A549-6E9DB8448572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73629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3C9A2-DD4A-4F48-8043-775F478E7B64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4F3A7-8E52-467D-8C63-F057C52B64C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757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3C9A2-DD4A-4F48-8043-775F478E7B64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4F3A7-8E52-467D-8C63-F057C52B64C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5451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3C9A2-DD4A-4F48-8043-775F478E7B64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26/05/2016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4F3A7-8E52-467D-8C63-F057C52B64C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605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5EBA8-EC11-400E-8BB0-D881BC693F94}" type="datetimeFigureOut">
              <a:rPr lang="it-IT" smtClean="0"/>
              <a:pPr/>
              <a:t>26/05/2016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838D9B">
                  <a:tint val="2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9EE4-3E57-42DB-A1B4-BB006AC4470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7357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5EBA8-EC11-400E-8BB0-D881BC693F94}" type="datetimeFigureOut">
              <a:rPr lang="it-IT" smtClean="0">
                <a:solidFill>
                  <a:prstClr val="black"/>
                </a:solidFill>
              </a:rPr>
              <a:pPr/>
              <a:t>26/05/2016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9EE4-3E57-42DB-A1B4-BB006AC44706}" type="slidenum">
              <a:rPr lang="it-IT" smtClean="0">
                <a:solidFill>
                  <a:prstClr val="black"/>
                </a:solidFill>
              </a:rPr>
              <a:pPr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4822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5EBA8-EC11-400E-8BB0-D881BC693F94}" type="datetimeFigureOut">
              <a:rPr lang="it-IT" smtClean="0">
                <a:solidFill>
                  <a:prstClr val="white"/>
                </a:solidFill>
              </a:rPr>
              <a:pPr/>
              <a:t>26/05/2016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9EE4-3E57-42DB-A1B4-BB006AC44706}" type="slidenum">
              <a:rPr lang="it-IT" smtClean="0">
                <a:solidFill>
                  <a:prstClr val="white"/>
                </a:solidFill>
              </a:rPr>
              <a:pPr/>
              <a:t>‹N›</a:t>
            </a:fld>
            <a:endParaRPr 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0190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5EBA8-EC11-400E-8BB0-D881BC693F94}" type="datetimeFigureOut">
              <a:rPr lang="it-IT" smtClean="0">
                <a:solidFill>
                  <a:prstClr val="white"/>
                </a:solidFill>
              </a:rPr>
              <a:pPr/>
              <a:t>26/05/2016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9EE4-3E57-42DB-A1B4-BB006AC44706}" type="slidenum">
              <a:rPr lang="it-IT" smtClean="0">
                <a:solidFill>
                  <a:prstClr val="white"/>
                </a:solidFill>
              </a:rPr>
              <a:pPr/>
              <a:t>‹N›</a:t>
            </a:fld>
            <a:endParaRPr 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9487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5EBA8-EC11-400E-8BB0-D881BC693F94}" type="datetimeFigureOut">
              <a:rPr lang="it-IT" smtClean="0">
                <a:solidFill>
                  <a:prstClr val="black"/>
                </a:solidFill>
              </a:rPr>
              <a:pPr/>
              <a:t>26/05/2016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9EE4-3E57-42DB-A1B4-BB006AC44706}" type="slidenum">
              <a:rPr lang="it-IT" smtClean="0">
                <a:solidFill>
                  <a:prstClr val="black"/>
                </a:solidFill>
              </a:rPr>
              <a:pPr/>
              <a:t>‹N›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1728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5EBA8-EC11-400E-8BB0-D881BC693F94}" type="datetimeFigureOut">
              <a:rPr lang="it-IT" smtClean="0">
                <a:solidFill>
                  <a:prstClr val="white"/>
                </a:solidFill>
              </a:rPr>
              <a:pPr/>
              <a:t>26/05/2016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9EE4-3E57-42DB-A1B4-BB006AC44706}" type="slidenum">
              <a:rPr lang="it-IT" smtClean="0">
                <a:solidFill>
                  <a:prstClr val="white"/>
                </a:solidFill>
              </a:rPr>
              <a:pPr/>
              <a:t>‹N›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8277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5EBA8-EC11-400E-8BB0-D881BC693F94}" type="datetimeFigureOut">
              <a:rPr lang="it-IT" smtClean="0">
                <a:solidFill>
                  <a:prstClr val="black"/>
                </a:solidFill>
              </a:rPr>
              <a:pPr/>
              <a:t>26/05/2016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9EE4-3E57-42DB-A1B4-BB006AC44706}" type="slidenum">
              <a:rPr lang="it-IT" smtClean="0">
                <a:solidFill>
                  <a:prstClr val="black"/>
                </a:solidFill>
              </a:rPr>
              <a:pPr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49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CACCF-C7E5-49F8-B908-4E896A7BEFFC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02319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5EBA8-EC11-400E-8BB0-D881BC693F94}" type="datetimeFigureOut">
              <a:rPr lang="it-IT" smtClean="0">
                <a:solidFill>
                  <a:prstClr val="black"/>
                </a:solidFill>
              </a:rPr>
              <a:pPr/>
              <a:t>26/05/2016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9EE4-3E57-42DB-A1B4-BB006AC44706}" type="slidenum">
              <a:rPr lang="it-IT" smtClean="0">
                <a:solidFill>
                  <a:prstClr val="black"/>
                </a:solidFill>
              </a:rPr>
              <a:pPr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1256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5EBA8-EC11-400E-8BB0-D881BC693F94}" type="datetimeFigureOut">
              <a:rPr lang="it-IT" smtClean="0">
                <a:solidFill>
                  <a:prstClr val="white"/>
                </a:solidFill>
              </a:rPr>
              <a:pPr/>
              <a:t>26/05/2016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9EE4-3E57-42DB-A1B4-BB006AC44706}" type="slidenum">
              <a:rPr lang="it-IT" smtClean="0">
                <a:solidFill>
                  <a:prstClr val="white"/>
                </a:solidFill>
              </a:rPr>
              <a:pPr/>
              <a:t>‹N›</a:t>
            </a:fld>
            <a:endParaRPr 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0658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5EBA8-EC11-400E-8BB0-D881BC693F94}" type="datetimeFigureOut">
              <a:rPr lang="it-IT" smtClean="0">
                <a:solidFill>
                  <a:prstClr val="black"/>
                </a:solidFill>
              </a:rPr>
              <a:pPr/>
              <a:t>26/05/2016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9EE4-3E57-42DB-A1B4-BB006AC44706}" type="slidenum">
              <a:rPr lang="it-IT" smtClean="0">
                <a:solidFill>
                  <a:prstClr val="black"/>
                </a:solidFill>
              </a:rPr>
              <a:pPr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0731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5EBA8-EC11-400E-8BB0-D881BC693F94}" type="datetimeFigureOut">
              <a:rPr lang="it-IT" smtClean="0">
                <a:solidFill>
                  <a:prstClr val="black"/>
                </a:solidFill>
              </a:rPr>
              <a:pPr/>
              <a:t>26/05/2016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9EE4-3E57-42DB-A1B4-BB006AC44706}" type="slidenum">
              <a:rPr lang="it-IT" smtClean="0">
                <a:solidFill>
                  <a:prstClr val="black"/>
                </a:solidFill>
              </a:rPr>
              <a:pPr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16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8FF9B-AFF6-4DE9-8F29-110A27706861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8823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8CBE6-2AF4-4DD0-BFFF-5F1076339B63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9455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6FCFA8-EB12-4EEB-8593-E727CCFC5652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027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5B8F2-D93B-49F4-9044-7B2485A4AAE6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8035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9412B-86F8-4116-98A6-3D4E67AF8888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4310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F45A4-F44B-4503-AB8B-16C10B81373E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9419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D7584A-1237-4987-946E-B76737A825D0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A43C9A2-DD4A-4F48-8043-775F478E7B6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26/05/2016</a:t>
            </a:fld>
            <a:endParaRPr lang="it-IT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C84F3A7-8E52-467D-8C63-F057C52B64C6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3662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7584A-1237-4987-946E-B76737A825D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504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previews.123rf.com/images/coramax/coramax1208/coramax120801572/14815486-Persone-3d-uomo-persona-con-un-grafico-finanziario-Uomo-d-affari-Archivio-Fotografic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10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0" y="0"/>
            <a:ext cx="60121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 smtClean="0">
                <a:solidFill>
                  <a:srgbClr val="FF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ELEMENTI DI CALCOLO DELLE PROBABILITA’</a:t>
            </a:r>
            <a:endParaRPr lang="it-IT" sz="4800" dirty="0">
              <a:solidFill>
                <a:srgbClr val="FF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148064" y="5103674"/>
            <a:ext cx="4024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- Bacchetti Fabio</a:t>
            </a:r>
          </a:p>
          <a:p>
            <a:r>
              <a:rPr lang="it-IT" sz="3600" dirty="0" smtClean="0"/>
              <a:t>- D’Amuri Alice</a:t>
            </a:r>
          </a:p>
          <a:p>
            <a:r>
              <a:rPr lang="it-IT" sz="3600" dirty="0" smtClean="0"/>
              <a:t>- Solito Graziana 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553955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92696"/>
          </a:xfrm>
        </p:spPr>
        <p:txBody>
          <a:bodyPr>
            <a:noAutofit/>
          </a:bodyPr>
          <a:lstStyle/>
          <a:p>
            <a:pPr algn="r"/>
            <a:r>
              <a:rPr lang="it-IT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PROBABILITÀ E GRAFICI AD ALBERO</a:t>
            </a:r>
            <a:endParaRPr lang="it-IT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Segnaposto contenuto 1"/>
              <p:cNvSpPr>
                <a:spLocks noGrp="1"/>
              </p:cNvSpPr>
              <p:nvPr>
                <p:ph idx="1"/>
              </p:nvPr>
            </p:nvSpPr>
            <p:spPr>
              <a:xfrm>
                <a:off x="356" y="620688"/>
                <a:ext cx="9143644" cy="6624736"/>
              </a:xfrm>
              <a:ln>
                <a:solidFill>
                  <a:schemeClr val="bg1"/>
                </a:solidFill>
              </a:ln>
            </p:spPr>
            <p:txBody>
              <a:bodyPr>
                <a:normAutofit/>
              </a:bodyPr>
              <a:lstStyle/>
              <a:p>
                <a:pPr marL="109728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Calcolata la probabilità di un evento composto, si può osservare con un grafico ad albero i casi favorevoli e i casi possibili dell’evento.</a:t>
                </a:r>
              </a:p>
              <a:p>
                <a:pPr marL="109728" indent="0">
                  <a:buNone/>
                </a:pPr>
                <a:r>
                  <a:rPr lang="it-IT" sz="1800" b="1" dirty="0" smtClean="0">
                    <a:solidFill>
                      <a:srgbClr val="FF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ESEMPIO.</a:t>
                </a:r>
                <a:r>
                  <a:rPr lang="it-IT" sz="1800" b="1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Si lancia due volte la moneta e si vuole calcolare la probabilità di ottenere una volta testa e una volta croce:</a:t>
                </a:r>
              </a:p>
              <a:p>
                <a:pPr marL="109728" indent="0">
                  <a:buNone/>
                </a:pPr>
                <a:endParaRPr lang="it-IT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 indent="0">
                  <a:buNone/>
                </a:pPr>
                <a:r>
                  <a:rPr lang="it-IT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T                         C                       1°  lancio</a:t>
                </a:r>
              </a:p>
              <a:p>
                <a:pPr marL="109728" indent="0">
                  <a:buNone/>
                </a:pPr>
                <a:endParaRPr lang="it-IT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T              C          T             C                2° lancio</a:t>
                </a:r>
              </a:p>
              <a:p>
                <a:pPr marL="109728" indent="0">
                  <a:buNone/>
                </a:pPr>
                <a:endParaRPr lang="it-IT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 indent="0">
                  <a:buNone/>
                </a:pPr>
                <a:r>
                  <a:rPr lang="it-IT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</a:t>
                </a: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TT           TC         CT         CC              casi possibili</a:t>
                </a:r>
              </a:p>
              <a:p>
                <a:pPr marL="109728" indent="0">
                  <a:buNone/>
                </a:pPr>
                <a:endParaRPr lang="it-IT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Casi favorevoli: 2 (TC e CT); quindi la probabilità è:</a:t>
                </a: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p=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8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1" i="1" smtClean="0">
                            <a:latin typeface="Cambria Math"/>
                            <a:cs typeface="Arial" panose="020B0604020202020204" pitchFamily="34" charset="0"/>
                          </a:rPr>
                          <m:t>𝟐</m:t>
                        </m:r>
                      </m:num>
                      <m:den>
                        <m:r>
                          <a:rPr lang="it-IT" sz="1800" b="1" i="1" smtClean="0">
                            <a:latin typeface="Cambria Math"/>
                            <a:cs typeface="Arial" panose="020B0604020202020204" pitchFamily="34" charset="0"/>
                          </a:rPr>
                          <m:t>𝟒</m:t>
                        </m:r>
                      </m:den>
                    </m:f>
                    <m:r>
                      <a:rPr lang="it-IT" sz="1800" b="1" i="1" smtClean="0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it-IT" sz="18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1" i="1" smtClean="0">
                            <a:latin typeface="Cambria Math"/>
                            <a:cs typeface="Arial" panose="020B0604020202020204" pitchFamily="34" charset="0"/>
                          </a:rPr>
                          <m:t>𝟏</m:t>
                        </m:r>
                      </m:num>
                      <m:den>
                        <m:r>
                          <a:rPr lang="it-IT" sz="1800" b="1" i="1" smtClean="0">
                            <a:latin typeface="Cambria Math"/>
                            <a:cs typeface="Arial" panose="020B0604020202020204" pitchFamily="34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it-IT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che corrisponde al 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50%.</a:t>
                </a:r>
              </a:p>
              <a:p>
                <a:pPr marL="109728" indent="0">
                  <a:buNone/>
                </a:pPr>
                <a:endParaRPr lang="it-IT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 indent="0">
                  <a:buNone/>
                </a:pPr>
                <a:endParaRPr lang="it-IT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Segnaposto contenu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6" y="620688"/>
                <a:ext cx="9143644" cy="6624736"/>
              </a:xfrm>
              <a:blipFill rotWithShape="0">
                <a:blip r:embed="rId2"/>
                <a:stretch>
                  <a:fillRect t="-459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ttore 1 4"/>
          <p:cNvCxnSpPr/>
          <p:nvPr/>
        </p:nvCxnSpPr>
        <p:spPr>
          <a:xfrm flipH="1">
            <a:off x="3419873" y="1844824"/>
            <a:ext cx="828714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4248587" y="1844824"/>
            <a:ext cx="827469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flipH="1">
            <a:off x="2843808" y="2492896"/>
            <a:ext cx="360040" cy="2160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>
            <a:off x="3419873" y="2492896"/>
            <a:ext cx="414357" cy="2160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/>
          <p:cNvCxnSpPr/>
          <p:nvPr/>
        </p:nvCxnSpPr>
        <p:spPr>
          <a:xfrm flipH="1">
            <a:off x="4662321" y="2492896"/>
            <a:ext cx="413737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>
            <a:off x="5220072" y="2492896"/>
            <a:ext cx="360040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/>
          <p:nvPr/>
        </p:nvCxnSpPr>
        <p:spPr>
          <a:xfrm>
            <a:off x="2833580" y="3429000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/>
          <p:nvPr/>
        </p:nvCxnSpPr>
        <p:spPr>
          <a:xfrm>
            <a:off x="3834230" y="3429000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/>
          <p:cNvCxnSpPr/>
          <p:nvPr/>
        </p:nvCxnSpPr>
        <p:spPr>
          <a:xfrm>
            <a:off x="4662321" y="3429000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/>
          <p:cNvCxnSpPr/>
          <p:nvPr/>
        </p:nvCxnSpPr>
        <p:spPr>
          <a:xfrm>
            <a:off x="5593432" y="3429000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757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0" y="23048"/>
            <a:ext cx="8229600" cy="562074"/>
          </a:xfrm>
        </p:spPr>
        <p:txBody>
          <a:bodyPr>
            <a:normAutofit/>
          </a:bodyPr>
          <a:lstStyle/>
          <a:p>
            <a:r>
              <a:rPr lang="it-IT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 PROBABILITÀ STATISTICA</a:t>
            </a:r>
            <a:endParaRPr lang="it-IT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Segnaposto contenuto 1"/>
              <p:cNvSpPr>
                <a:spLocks noGrp="1"/>
              </p:cNvSpPr>
              <p:nvPr>
                <p:ph idx="1"/>
              </p:nvPr>
            </p:nvSpPr>
            <p:spPr>
              <a:xfrm>
                <a:off x="0" y="620688"/>
                <a:ext cx="9144000" cy="6237312"/>
              </a:xfrm>
            </p:spPr>
            <p:txBody>
              <a:bodyPr>
                <a:normAutofit/>
              </a:bodyPr>
              <a:lstStyle/>
              <a:p>
                <a:pPr marL="109728" indent="0" algn="just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La probabilità statistica si ottiene dopo aver effettuato un numero elevato di prove dell’avvenimento casuale al quale l’evento si riferisce.</a:t>
                </a: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Consideriamo il lancio di un dado e l’evento </a:t>
                </a:r>
                <a:r>
                  <a:rPr lang="it-IT" sz="1800" i="1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E </a:t>
                </a:r>
                <a:r>
                  <a:rPr lang="it-IT" sz="18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=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il numero 5.</a:t>
                </a: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Supponiamo di lanciare realmente il dado 100 volte e che l’evento </a:t>
                </a:r>
                <a:r>
                  <a:rPr lang="it-IT" sz="1800" i="1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E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si verifichi 17 volte. Il rapporto fra 17 e 100 si dice frequenza dell’evento </a:t>
                </a:r>
                <a:r>
                  <a:rPr lang="it-IT" sz="1800" i="1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E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relativa a 100 prove e si indica con </a:t>
                </a:r>
                <a:r>
                  <a:rPr lang="it-IT" sz="18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f(</a:t>
                </a:r>
                <a:r>
                  <a:rPr lang="it-IT" sz="1800" i="1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E ): </a:t>
                </a: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                                                          f(</a:t>
                </a:r>
                <a:r>
                  <a:rPr lang="it-IT" sz="1800" i="1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E 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fPr>
                      <m:num>
                        <m:r>
                          <a:rPr lang="it-IT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17</m:t>
                        </m:r>
                      </m:num>
                      <m:den>
                        <m:r>
                          <a:rPr lang="it-IT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100</m:t>
                        </m:r>
                      </m:den>
                    </m:f>
                    <m:r>
                      <a:rPr lang="it-IT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=0.17</m:t>
                    </m:r>
                  </m:oMath>
                </a14:m>
                <a:endParaRPr lang="it-IT" sz="18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In un avvenimento casuale, si dice frequenza relativa di un evento il rapporto fra il numero delle prove in cui l’evento si è verificato e il numero complessivo delle prove effettuate.</a:t>
                </a: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Si dice probabilità sperimentale o statistica di un evento di un avvenimento casuale la frequenza relativa dall’evento calcolata in un numero sufficientemente elevato di prove,</a:t>
                </a:r>
              </a:p>
              <a:p>
                <a:pPr marL="109728" indent="0">
                  <a:buNone/>
                </a:pPr>
                <a:r>
                  <a:rPr lang="it-IT" sz="180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ffettuate tutte nelle stesse condizioni.</a:t>
                </a:r>
              </a:p>
              <a:p>
                <a:pPr marL="109728" indent="0" algn="just">
                  <a:buNone/>
                </a:pPr>
                <a:r>
                  <a:rPr lang="it-IT" sz="2000" dirty="0" smtClean="0">
                    <a:solidFill>
                      <a:srgbClr val="FF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LEGGE DEI GRANDI NUMERI</a:t>
                </a:r>
              </a:p>
              <a:p>
                <a:pPr marL="109728" indent="0" algn="just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In una serie molto elevata di prove, effettuate tutte nelle stesse condizioni, la probabilità sperimentale di un evento assume generalmente un valore molto prossimo a quello della probabilità teorica e tale approssimazione aumenta all’aumentare del numero delle prove.</a:t>
                </a:r>
              </a:p>
            </p:txBody>
          </p:sp>
        </mc:Choice>
        <mc:Fallback>
          <p:sp>
            <p:nvSpPr>
              <p:cNvPr id="2" name="Segnaposto contenu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620688"/>
                <a:ext cx="9144000" cy="6237312"/>
              </a:xfrm>
              <a:blipFill rotWithShape="0">
                <a:blip r:embed="rId2"/>
                <a:stretch>
                  <a:fillRect t="-587" r="-5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8147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3277" y="532967"/>
            <a:ext cx="2164947" cy="16668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CasellaDiTesto 3"/>
          <p:cNvSpPr txBox="1"/>
          <p:nvPr/>
        </p:nvSpPr>
        <p:spPr>
          <a:xfrm>
            <a:off x="-67263" y="-44227"/>
            <a:ext cx="39905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2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/>
              </a:rPr>
              <a:t>STATISTICHE E TREND SUI FLUSSI MIGRATORI  IN ITALIA</a:t>
            </a:r>
            <a:endParaRPr lang="it-IT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Calibri" panose="020F0502020204030204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-67263" y="726145"/>
            <a:ext cx="419588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700" dirty="0">
                <a:solidFill>
                  <a:prstClr val="black"/>
                </a:solidFill>
                <a:latin typeface="Calibri" panose="020F0502020204030204"/>
              </a:rPr>
              <a:t>Di fronte all'incertezza degli eventi e alla variabilità delle osservazioni sul mondo, l'uomo razionale si è dato un linguaggio che ha radici profonde e lontane. È il linguaggio della Statistica, un modo di pensare e di agire diventato comune alla scienza e alla vita quotidiana.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700" dirty="0">
                <a:solidFill>
                  <a:srgbClr val="FF0000"/>
                </a:solidFill>
                <a:latin typeface="Calibri" panose="020F0502020204030204"/>
              </a:rPr>
              <a:t>Quando nasce la Statistica?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700" dirty="0">
                <a:solidFill>
                  <a:prstClr val="black"/>
                </a:solidFill>
                <a:latin typeface="Calibri" panose="020F0502020204030204"/>
              </a:rPr>
              <a:t>Nasce quando lo sviluppo della scienza moderna ha preteso di dominare la variabilità dei fenomeni, quando i grandi commerci transoceanici furono chiamati a fare i conti col rischio degli eventi imprevedibili, quando le nazioni europee cominciarono a confrontare la crescita delle popolazioni con le risorse disponibili, quando il pensiero speculativo si scontrò con l'incertezza degli eventi e la sua misura, quando la matematica tradizionale non riuscì più a trovare risposte al suo interno. Allora è nata la statistica e, con questa, il calcolo delle probabilità.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700" dirty="0">
                <a:solidFill>
                  <a:prstClr val="black"/>
                </a:solidFill>
                <a:latin typeface="Calibri" panose="020F0502020204030204"/>
              </a:rPr>
              <a:t>In Italia e in Europa l’istituto più importante che si occupa di dati e statistiche è l’</a:t>
            </a:r>
            <a:r>
              <a:rPr lang="it-IT" sz="1700" dirty="0">
                <a:solidFill>
                  <a:srgbClr val="FF0000"/>
                </a:solidFill>
                <a:latin typeface="Calibri" panose="020F0502020204030204"/>
              </a:rPr>
              <a:t>ISTAT</a:t>
            </a:r>
            <a:r>
              <a:rPr lang="it-IT" sz="17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lang="it-IT" sz="1700" dirty="0">
              <a:solidFill>
                <a:srgbClr val="FF0000"/>
              </a:solidFill>
              <a:latin typeface="Calibri" panose="020F050202020403020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 sz="1350" dirty="0">
              <a:solidFill>
                <a:prstClr val="black"/>
              </a:solidFill>
              <a:latin typeface="Calibri" panose="020F050202020403020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405686">
            <a:off x="7239536" y="52692"/>
            <a:ext cx="1901052" cy="1261031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95224">
            <a:off x="7144423" y="1238823"/>
            <a:ext cx="1910443" cy="126726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715156">
            <a:off x="4370799" y="1481596"/>
            <a:ext cx="1758319" cy="110124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903566">
            <a:off x="4417761" y="191582"/>
            <a:ext cx="2022131" cy="1313072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4614277" y="2942832"/>
            <a:ext cx="4284617" cy="4101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/>
              </a:rPr>
              <a:t>                                  </a:t>
            </a:r>
            <a:r>
              <a:rPr lang="it-IT" sz="225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/>
              </a:rPr>
              <a:t>ISTAT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700" dirty="0">
                <a:solidFill>
                  <a:prstClr val="black"/>
                </a:solidFill>
                <a:latin typeface="Calibri" panose="020F0502020204030204"/>
              </a:rPr>
              <a:t>L’istituto Nazionale di Statistica è un ente di ricerca pubblico italiano, le cui attività comprendono: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700" dirty="0">
                <a:solidFill>
                  <a:prstClr val="black"/>
                </a:solidFill>
                <a:latin typeface="Calibri" panose="020F0502020204030204"/>
              </a:rPr>
              <a:t>- Censimenti sulla Popolazione;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700" dirty="0">
                <a:solidFill>
                  <a:prstClr val="black"/>
                </a:solidFill>
                <a:latin typeface="Calibri" panose="020F0502020204030204"/>
              </a:rPr>
              <a:t>- Censimenti sull’industria, sui servizi e sull’agricoltura;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700" dirty="0">
                <a:solidFill>
                  <a:prstClr val="black"/>
                </a:solidFill>
                <a:latin typeface="Calibri" panose="020F0502020204030204"/>
              </a:rPr>
              <a:t>- Indagini campionarie sulle famiglie (consumi, forze di lavoro, aspetti della vita quotidiana, salute, sicurezza, tempo libero);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700" dirty="0">
                <a:solidFill>
                  <a:prstClr val="black"/>
                </a:solidFill>
                <a:latin typeface="Calibri" panose="020F0502020204030204"/>
              </a:rPr>
              <a:t>- Indagini economiche (contabilità nazionale, prezzi, commercio estero, istituzioni, imprese, occupazione, ecc.).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it-IT" sz="1700" dirty="0">
              <a:solidFill>
                <a:prstClr val="black"/>
              </a:solidFill>
              <a:latin typeface="Calibri" panose="020F050202020403020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 sz="17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97611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534887" y="0"/>
            <a:ext cx="6074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/>
              </a:rPr>
              <a:t>FLUSSI MIGRATORI, 12 MESI DI SBARCHI IN ITALIA </a:t>
            </a:r>
            <a:endParaRPr lang="it-IT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" y="791021"/>
            <a:ext cx="9144000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3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sz="1700" dirty="0">
                <a:solidFill>
                  <a:prstClr val="black"/>
                </a:solidFill>
                <a:latin typeface="Calibri" panose="020F0502020204030204"/>
              </a:rPr>
              <a:t>Il 2015 è stato il loro anno. Mai si era parlato tanto di immigrati in tv e sui giornali: 80% in più sulla stampa e 250% sui Tg. Forse perché mai tanti rifugiati erano sbarcati sulle nostre coste? Sbagliato. L’onda grossa non c’è stata, o meglio, non tanto grossa come nel 2014. Ma i numeri restano impressionanti, basta vedere i dati definitivi del Viminale: 153.842 sono i profughi sbarcati in Italia nel corso del 2015, il 9% in meno dell’anno precedente. </a:t>
            </a:r>
            <a:endParaRPr lang="it-IT" sz="17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2172995"/>
            <a:ext cx="4085408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700" dirty="0">
                <a:solidFill>
                  <a:srgbClr val="FF0000"/>
                </a:solidFill>
                <a:latin typeface="Calibri" panose="020F0502020204030204"/>
              </a:rPr>
              <a:t>NUMERO DEI MIGRANTI SBARCATI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700" dirty="0">
                <a:solidFill>
                  <a:prstClr val="black"/>
                </a:solidFill>
                <a:latin typeface="Calibri" panose="020F0502020204030204"/>
              </a:rPr>
              <a:t>In base agli ultimi dati, i migranti sbarcati dal 1 gennaio 2015 al 31 dicembre 2015 sono stati 153.842, rispetto ai 170.100 del 2014. Dunque, nonostante il boom di arrivi di dicembre 2015 (oltre 9mila), quest’anno si assiste a un calo di sbarchi pari al 9%.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36" y="4437112"/>
            <a:ext cx="4216896" cy="2269101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4545527" y="1935331"/>
            <a:ext cx="4579158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700" dirty="0">
                <a:solidFill>
                  <a:srgbClr val="FF0000"/>
                </a:solidFill>
                <a:latin typeface="Calibri" panose="020F0502020204030204"/>
              </a:rPr>
              <a:t>NAZIONALITA’ DICHIARATE AL MOMENTO DELLO SBARCO</a:t>
            </a:r>
            <a:endParaRPr lang="it-IT" sz="1700" dirty="0">
              <a:solidFill>
                <a:srgbClr val="FF0000"/>
              </a:solidFill>
              <a:latin typeface="Calibri" panose="020F0502020204030204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700" dirty="0">
                <a:solidFill>
                  <a:prstClr val="black"/>
                </a:solidFill>
                <a:latin typeface="Calibri" panose="020F0502020204030204"/>
              </a:rPr>
              <a:t>Chi è che sbarca sulle nostre coste? A far parlare di sé sono soprattutto i flussi dalla Siria, ma la realtà è ben diversa. </a:t>
            </a:r>
            <a:r>
              <a:rPr lang="it-IT" sz="1700" dirty="0">
                <a:solidFill>
                  <a:prstClr val="black"/>
                </a:solidFill>
                <a:latin typeface="Calibri" panose="020F0502020204030204"/>
              </a:rPr>
              <a:t>Stando ai numeri finali del Viminale, restano infatti in testa i flussi dall’Eritrea (38.612), seguiti da Nigeria (21.886), Somalia (12.176), Sudan (8.909), Gambia (8.123), Siria (7.444), Mali (5.752), Senegal (5.751), Bangladesh (5.039) </a:t>
            </a:r>
            <a:r>
              <a:rPr lang="it-IT" sz="1700" dirty="0" smtClean="0">
                <a:solidFill>
                  <a:prstClr val="black"/>
                </a:solidFill>
                <a:latin typeface="Calibri" panose="020F0502020204030204"/>
              </a:rPr>
              <a:t>e Marocco </a:t>
            </a:r>
            <a:r>
              <a:rPr lang="it-IT" sz="1700" dirty="0">
                <a:solidFill>
                  <a:prstClr val="black"/>
                </a:solidFill>
                <a:latin typeface="Calibri" panose="020F0502020204030204"/>
              </a:rPr>
              <a:t>(4.486</a:t>
            </a:r>
            <a:r>
              <a:rPr lang="it-IT" sz="1350" dirty="0" smtClean="0">
                <a:solidFill>
                  <a:prstClr val="black"/>
                </a:solidFill>
                <a:latin typeface="Calibri" panose="020F0502020204030204"/>
              </a:rPr>
              <a:t>).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35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it-IT" sz="1350" dirty="0">
                <a:solidFill>
                  <a:prstClr val="black"/>
                </a:solidFill>
                <a:latin typeface="Calibri" panose="020F0502020204030204"/>
              </a:rPr>
            </a:br>
            <a:endParaRPr lang="it-IT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167" y="4581128"/>
            <a:ext cx="4756206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796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-744" y="1747202"/>
            <a:ext cx="4330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800" dirty="0">
                <a:solidFill>
                  <a:srgbClr val="FF0000"/>
                </a:solidFill>
                <a:latin typeface="Calibri" panose="020F0502020204030204"/>
              </a:rPr>
              <a:t>PONTI MAGGIORMENTE INTERESSATI DAGLI SBARCHI</a:t>
            </a:r>
            <a:endParaRPr lang="it-IT" sz="1800" dirty="0">
              <a:solidFill>
                <a:prstClr val="black"/>
              </a:solidFill>
              <a:latin typeface="Calibri" panose="020F0502020204030204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800" dirty="0">
                <a:solidFill>
                  <a:prstClr val="black"/>
                </a:solidFill>
                <a:latin typeface="Calibri" panose="020F0502020204030204"/>
              </a:rPr>
              <a:t>I primi tre porti d’arrivo sono sempre quelli di Lampedusa, Augusta e </a:t>
            </a:r>
            <a:r>
              <a:rPr lang="it-IT" sz="1800" dirty="0">
                <a:solidFill>
                  <a:prstClr val="black"/>
                </a:solidFill>
                <a:latin typeface="Calibri" panose="020F0502020204030204"/>
              </a:rPr>
              <a:t>R</a:t>
            </a:r>
            <a:r>
              <a:rPr lang="it-IT" sz="1800" dirty="0">
                <a:solidFill>
                  <a:prstClr val="black"/>
                </a:solidFill>
                <a:latin typeface="Calibri" panose="020F0502020204030204"/>
              </a:rPr>
              <a:t>eggio Calabria.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5" y="3203859"/>
            <a:ext cx="4196997" cy="3654141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4717628" y="55201"/>
            <a:ext cx="44577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800" dirty="0">
                <a:solidFill>
                  <a:srgbClr val="FF0000"/>
                </a:solidFill>
                <a:latin typeface="Calibri" panose="020F0502020204030204"/>
              </a:rPr>
              <a:t>TOTALE IMMIGRATI PRESENTI SUL TERRITORIO PER REGIONE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t-IT" sz="1800" dirty="0">
                <a:solidFill>
                  <a:prstClr val="black"/>
                </a:solidFill>
                <a:latin typeface="Calibri" panose="020F0502020204030204"/>
              </a:rPr>
              <a:t>Tra le regioni, a far la parte del padrone è la Lombardia, con oltre 13mila presenze, seguono Sicilia (12mila), Lazio(8mila), Campania, Piemonte e Veneto. In fondo alla coda restano Molise, Basilicata e Valle D’Aosta.</a:t>
            </a:r>
            <a:endParaRPr lang="it-IT" sz="18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100" y="2276872"/>
            <a:ext cx="4931228" cy="31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8513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20" y="2580"/>
            <a:ext cx="9140180" cy="1080120"/>
          </a:xfrm>
        </p:spPr>
        <p:txBody>
          <a:bodyPr/>
          <a:lstStyle/>
          <a:p>
            <a:r>
              <a:rPr lang="it-IT" sz="3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IL CALCOLO DELLA PROBABILITA’</a:t>
            </a:r>
            <a:endParaRPr lang="it-IT" sz="30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5" name="Rectangle 3"/>
              <p:cNvSpPr>
                <a:spLocks noGrp="1" noChangeArrowheads="1"/>
              </p:cNvSpPr>
              <p:nvPr>
                <p:ph type="body" idx="4294967295"/>
              </p:nvPr>
            </p:nvSpPr>
            <p:spPr>
              <a:xfrm>
                <a:off x="-24036" y="1556792"/>
                <a:ext cx="9140825" cy="5112395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it-IT" sz="180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Quando noi cerchiamo di valutare la maggiore o minore possibilità che ciascuno degli esiti possibili ha di verificarsi, in realtà stiamo cercando di calcolare la probabilità.</a:t>
                </a:r>
              </a:p>
              <a:p>
                <a:pPr marL="0" indent="0" algn="just">
                  <a:buNone/>
                </a:pPr>
                <a:r>
                  <a:rPr lang="it-IT" sz="180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Gli avvenimenti che hanno risultato incerto si dicono casuali e il risultato di ogni avvenimento casuale si dice evento semplice (lancio del dado o della moneta).</a:t>
                </a:r>
              </a:p>
              <a:p>
                <a:pPr marL="0" indent="0" algn="just">
                  <a:buNone/>
                </a:pPr>
                <a:r>
                  <a:rPr lang="it-IT" sz="180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 loro volta essi si dividono in casi possibili (possono verificarsi); quando i casi possibili hanno la stessa probabilità di verificarsi si dicono casi ugualmente possibili e infine i casi favorevoli.</a:t>
                </a:r>
              </a:p>
              <a:p>
                <a:pPr marL="0" indent="0" algn="just">
                  <a:buNone/>
                </a:pPr>
                <a:r>
                  <a:rPr lang="it-IT" sz="180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Ad esempio nel lancio di un dado i casi possibili sono sei: esce 1, esce 2, esce 3, esce 4, esce 5, esce 6.</a:t>
                </a:r>
              </a:p>
              <a:p>
                <a:pPr marL="0" indent="0" algn="just">
                  <a:buNone/>
                </a:pPr>
                <a:r>
                  <a:rPr lang="it-IT" sz="1800" dirty="0"/>
                  <a:t>Se si considera l</a:t>
                </a:r>
                <a:r>
                  <a:rPr lang="en-US" sz="1800" dirty="0"/>
                  <a:t>’</a:t>
                </a:r>
                <a:r>
                  <a:rPr lang="it-IT" sz="1800" dirty="0"/>
                  <a:t>evento:</a:t>
                </a:r>
              </a:p>
              <a:p>
                <a:pPr algn="just">
                  <a:buFontTx/>
                  <a:buNone/>
                </a:pPr>
                <a:r>
                  <a:rPr lang="it-IT" sz="1800" b="0" dirty="0" smtClean="0">
                    <a:solidFill>
                      <a:srgbClr val="080808"/>
                    </a:solidFill>
                  </a:rPr>
                  <a:t>                              </a:t>
                </a:r>
                <a14:m>
                  <m:oMath xmlns:m="http://schemas.openxmlformats.org/officeDocument/2006/math">
                    <m:r>
                      <a:rPr lang="it-IT" sz="1800" b="0" i="1" smtClean="0">
                        <a:solidFill>
                          <a:srgbClr val="080808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it-IT" sz="1800" b="0" i="1" smtClean="0">
                        <a:solidFill>
                          <a:srgbClr val="080808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it-IT" sz="1800" dirty="0" smtClean="0">
                    <a:solidFill>
                      <a:srgbClr val="080808"/>
                    </a:solidFill>
                    <a:latin typeface="Arial Unicode MS" panose="020B0604020202020204" pitchFamily="34" charset="-128"/>
                  </a:rPr>
                  <a:t> esce un numero maggiore di 4</a:t>
                </a:r>
              </a:p>
              <a:p>
                <a:pPr algn="just">
                  <a:buFontTx/>
                  <a:buNone/>
                </a:pPr>
                <a:r>
                  <a:rPr lang="it-IT" sz="1800" dirty="0" smtClean="0">
                    <a:solidFill>
                      <a:srgbClr val="080808"/>
                    </a:solidFill>
                    <a:latin typeface="Arial Unicode MS" panose="020B0604020202020204" pitchFamily="34" charset="-128"/>
                  </a:rPr>
                  <a:t>      I casi favorevoli sono due, quando esce 5 e quando esce 6</a:t>
                </a:r>
              </a:p>
              <a:p>
                <a:pPr algn="just">
                  <a:buFontTx/>
                  <a:buNone/>
                </a:pPr>
                <a:r>
                  <a:rPr lang="it-IT" sz="1800" i="1" dirty="0" smtClean="0">
                    <a:solidFill>
                      <a:srgbClr val="080808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E=  </a:t>
                </a:r>
                <a:r>
                  <a:rPr lang="it-IT" sz="1800" dirty="0" smtClean="0">
                    <a:solidFill>
                      <a:srgbClr val="080808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un numero dispari </a:t>
                </a:r>
              </a:p>
              <a:p>
                <a:pPr algn="just">
                  <a:buFontTx/>
                  <a:buNone/>
                </a:pPr>
                <a:r>
                  <a:rPr lang="it-IT" sz="1800" dirty="0" smtClean="0">
                    <a:solidFill>
                      <a:srgbClr val="080808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     I casi favorevoli sono tre, quando escono 1, 3 e 5</a:t>
                </a:r>
                <a:endParaRPr lang="it-IT" sz="1800" dirty="0">
                  <a:solidFill>
                    <a:srgbClr val="080808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07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-24036" y="1556792"/>
                <a:ext cx="9140825" cy="5112395"/>
              </a:xfrm>
              <a:blipFill rotWithShape="0">
                <a:blip r:embed="rId3"/>
                <a:stretch>
                  <a:fillRect l="-533" t="-596" r="-5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388" y="-75865"/>
            <a:ext cx="9144000" cy="12363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it-IT" sz="3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 definizione classica di probabilità</a:t>
            </a:r>
            <a:r>
              <a:rPr lang="it-IT" sz="3000" b="1" dirty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it-IT" sz="3200" dirty="0">
                <a:solidFill>
                  <a:srgbClr val="FF0000"/>
                </a:solidFill>
              </a:rPr>
              <a:t/>
            </a:r>
            <a:br>
              <a:rPr lang="it-IT" sz="3200" dirty="0">
                <a:solidFill>
                  <a:srgbClr val="FF0000"/>
                </a:solidFill>
              </a:rPr>
            </a:b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 marL="0" indent="0" algn="just">
              <a:buNone/>
            </a:pPr>
            <a:r>
              <a:rPr lang="it-IT" sz="1800" dirty="0"/>
              <a:t>In un avvenimento casuale la probabilità p(</a:t>
            </a:r>
            <a:r>
              <a:rPr lang="it-IT" sz="1800" i="1" dirty="0"/>
              <a:t>E </a:t>
            </a:r>
            <a:r>
              <a:rPr lang="it-IT" sz="1800" dirty="0"/>
              <a:t>)di un evento semplice </a:t>
            </a:r>
            <a:r>
              <a:rPr lang="it-IT" sz="1800" i="1" dirty="0"/>
              <a:t>E </a:t>
            </a:r>
            <a:r>
              <a:rPr lang="it-IT" sz="1800" dirty="0"/>
              <a:t>è il rapporto fra il numero dei casi favorevoli all’evento </a:t>
            </a:r>
            <a:r>
              <a:rPr lang="it-IT" sz="1800" i="1" dirty="0"/>
              <a:t>E  </a:t>
            </a:r>
            <a:r>
              <a:rPr lang="it-IT" sz="1800" dirty="0" err="1"/>
              <a:t>e</a:t>
            </a:r>
            <a:r>
              <a:rPr lang="it-IT" sz="1800" dirty="0"/>
              <a:t> il numero dei casi possibili nell’avvenimento casuale.</a:t>
            </a:r>
          </a:p>
          <a:p>
            <a:pPr algn="just">
              <a:buFontTx/>
              <a:buNone/>
            </a:pPr>
            <a:endParaRPr lang="it-IT" sz="1800" dirty="0">
              <a:solidFill>
                <a:srgbClr val="0000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>
              <a:buFontTx/>
              <a:buNone/>
            </a:pPr>
            <a:endParaRPr lang="it-IT" sz="2000" dirty="0" smtClean="0">
              <a:solidFill>
                <a:srgbClr val="FF0000"/>
              </a:solidFill>
            </a:endParaRPr>
          </a:p>
          <a:p>
            <a:pPr algn="just">
              <a:buFontTx/>
              <a:buNone/>
            </a:pPr>
            <a:r>
              <a:rPr lang="it-IT" sz="1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 probabilità di ogni evento </a:t>
            </a:r>
            <a:r>
              <a:rPr lang="it-IT" sz="1800" i="1" dirty="0" smtClean="0">
                <a:latin typeface="Cambria Math" panose="02040503050406030204" pitchFamily="18" charset="0"/>
                <a:ea typeface="Cambria Math" panose="02040503050406030204" pitchFamily="18" charset="0"/>
                <a:cs typeface="Arial Unicode MS" panose="020B0604020202020204" pitchFamily="34" charset="-128"/>
              </a:rPr>
              <a:t>E  </a:t>
            </a:r>
            <a:r>
              <a:rPr lang="it-IT" sz="1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è sempre un numero compreso fra 0 e 1.</a:t>
            </a:r>
          </a:p>
          <a:p>
            <a:pPr algn="just">
              <a:buFontTx/>
              <a:buNone/>
            </a:pPr>
            <a:r>
              <a:rPr lang="it-IT" sz="20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EVENTI CERTI: </a:t>
            </a:r>
            <a:r>
              <a:rPr lang="it-IT" sz="1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 un avvenimento casuale, può capitare </a:t>
            </a:r>
            <a:r>
              <a:rPr lang="it-IT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che un dato evento si verifichi sempre, cioè che il numero dei casi favorevoli sia uguale al numero dei casi possibili. In tal caso la probabilità dell’evento risulta 1 e l’evento si dice certo.</a:t>
            </a:r>
            <a:endParaRPr lang="it-IT" sz="18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>
              <a:buFontTx/>
              <a:buNone/>
            </a:pPr>
            <a:r>
              <a:rPr lang="it-IT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Ad </a:t>
            </a:r>
            <a:r>
              <a:rPr lang="it-IT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esempio , nel </a:t>
            </a:r>
            <a:r>
              <a:rPr lang="it-IT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lancio di un dado , </a:t>
            </a:r>
            <a:r>
              <a:rPr lang="it-IT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l’evento </a:t>
            </a:r>
            <a:r>
              <a:rPr lang="it-IT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 </a:t>
            </a:r>
          </a:p>
          <a:p>
            <a:pPr algn="just">
              <a:buFontTx/>
              <a:buNone/>
            </a:pPr>
            <a:r>
              <a:rPr lang="it-IT" sz="1800" i="1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 Unicode MS" panose="020B0604020202020204" pitchFamily="34" charset="-128"/>
              </a:rPr>
              <a:t>E= </a:t>
            </a:r>
            <a:r>
              <a:rPr lang="it-IT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esce un numero minore di 7</a:t>
            </a:r>
          </a:p>
          <a:p>
            <a:pPr algn="just">
              <a:buFontTx/>
              <a:buNone/>
            </a:pPr>
            <a:r>
              <a:rPr lang="it-IT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E’ un evento certo e la sua probabilità è 1</a:t>
            </a:r>
            <a:endParaRPr lang="it-IT" sz="1800" dirty="0">
              <a:solidFill>
                <a:srgbClr val="000000"/>
              </a:solidFill>
              <a:latin typeface="Cambria Math" panose="02040503050406030204" pitchFamily="18" charset="0"/>
              <a:ea typeface="Cambria Math" panose="02040503050406030204" pitchFamily="18" charset="0"/>
              <a:cs typeface="Arial Unicode MS" panose="020B0604020202020204" pitchFamily="34" charset="-128"/>
            </a:endParaRPr>
          </a:p>
          <a:p>
            <a:pPr algn="just">
              <a:buFontTx/>
              <a:buNone/>
            </a:pPr>
            <a:r>
              <a:rPr lang="it-IT" sz="20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EVENTO </a:t>
            </a:r>
            <a:r>
              <a:rPr lang="it-IT" sz="20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IMPOSSIBILE: </a:t>
            </a:r>
            <a:r>
              <a:rPr lang="it-IT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Può capitare anche che un dato evento non si verifichi mai, cioè il numero dei casi sia 0. In tal caso la probabilità dell’evento risulta 0 e l’evento si dice impossibile. </a:t>
            </a:r>
          </a:p>
          <a:p>
            <a:pPr algn="just">
              <a:buFontTx/>
              <a:buNone/>
            </a:pPr>
            <a:r>
              <a:rPr lang="it-IT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Ad esempio , nel lancio di un dado, l’evento:</a:t>
            </a:r>
          </a:p>
          <a:p>
            <a:pPr algn="just">
              <a:buFontTx/>
              <a:buNone/>
            </a:pPr>
            <a:r>
              <a:rPr lang="it-IT" sz="1800" i="1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 Unicode MS" panose="020B0604020202020204" pitchFamily="34" charset="-128"/>
              </a:rPr>
              <a:t>E=</a:t>
            </a:r>
            <a:r>
              <a:rPr lang="it-IT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esce un numero maggiore di 6</a:t>
            </a:r>
          </a:p>
          <a:p>
            <a:pPr algn="just">
              <a:buFontTx/>
              <a:buNone/>
            </a:pPr>
            <a:r>
              <a:rPr lang="it-IT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E’ un evento impossibile e la sua probabilità è 0</a:t>
            </a:r>
            <a:endParaRPr lang="it-IT" sz="18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>
              <a:buFontTx/>
              <a:buNone/>
            </a:pPr>
            <a:r>
              <a:rPr lang="it-IT" sz="1800" dirty="0" smtClean="0">
                <a:solidFill>
                  <a:srgbClr val="0000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it-IT" sz="1800" dirty="0">
              <a:solidFill>
                <a:srgbClr val="0000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asellaDiTesto 1"/>
              <p:cNvSpPr txBox="1"/>
              <p:nvPr/>
            </p:nvSpPr>
            <p:spPr>
              <a:xfrm>
                <a:off x="1979712" y="1628800"/>
                <a:ext cx="4104456" cy="6369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𝑛𝑢𝑚𝑒𝑟𝑜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𝑐𝑎𝑠𝑖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𝑓𝑎𝑣𝑜𝑟𝑒𝑣𝑜𝑙𝑖</m:t>
                          </m:r>
                        </m:num>
                        <m:den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𝑛𝑢𝑚𝑒𝑟𝑜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𝑐𝑎𝑠𝑖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𝑝𝑜𝑠𝑠𝑖𝑏𝑖𝑙𝑖</m:t>
                          </m:r>
                        </m:den>
                      </m:f>
                    </m:oMath>
                  </m:oMathPara>
                </a14:m>
                <a:endParaRPr lang="it-IT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mc:Choice>
        <mc:Fallback>
          <p:sp>
            <p:nvSpPr>
              <p:cNvPr id="2" name="CasellaDiTes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628800"/>
                <a:ext cx="4104456" cy="63696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243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0" y="0"/>
                <a:ext cx="9144000" cy="6858000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it-IT" sz="1800" dirty="0" smtClean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pPr marL="0" indent="0">
                  <a:buNone/>
                </a:pPr>
                <a:r>
                  <a:rPr lang="it-IT" sz="1800" dirty="0" smtClean="0">
                    <a:solidFill>
                      <a:srgbClr val="FF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LA </a:t>
                </a:r>
                <a:r>
                  <a:rPr lang="it-IT" sz="1800" dirty="0">
                    <a:solidFill>
                      <a:srgbClr val="FF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PROBABILITA’ IN PERCENTUALE: </a:t>
                </a:r>
                <a:r>
                  <a:rPr lang="it-IT" sz="180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La probabilità può essere anche espressa sotto forma di percentuale, moltiplicando per 100 il suo valore numerico. </a:t>
                </a:r>
              </a:p>
              <a:p>
                <a:pPr marL="0" indent="0">
                  <a:buNone/>
                </a:pPr>
                <a:endParaRPr lang="it-IT" sz="1800" dirty="0" smtClean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pPr marL="0" indent="0">
                  <a:buNone/>
                </a:pPr>
                <a:r>
                  <a:rPr lang="it-IT" sz="1800" dirty="0" smtClean="0">
                    <a:solidFill>
                      <a:srgbClr val="FF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EVENTO </a:t>
                </a:r>
                <a:r>
                  <a:rPr lang="it-IT" sz="1800" dirty="0">
                    <a:solidFill>
                      <a:srgbClr val="FF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COMPLEMENTARE: </a:t>
                </a:r>
                <a:r>
                  <a:rPr lang="it-IT" sz="180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Dato un evento </a:t>
                </a:r>
                <a:r>
                  <a:rPr lang="it-IT" sz="1800" i="1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 </a:t>
                </a:r>
                <a:r>
                  <a:rPr lang="it-IT" sz="180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di un avvenimento casuale, si dice evento complementare o contrario di </a:t>
                </a:r>
                <a:r>
                  <a:rPr lang="it-IT" sz="1800" i="1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  </a:t>
                </a:r>
                <a:r>
                  <a:rPr lang="it-IT" sz="180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l’evento che si verifica quando non si verifica </a:t>
                </a:r>
                <a:r>
                  <a:rPr lang="it-IT" sz="1800" i="1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E.</a:t>
                </a:r>
                <a:endParaRPr lang="it-IT" sz="180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pPr algn="just">
                  <a:buFontTx/>
                  <a:buNone/>
                </a:pPr>
                <a:r>
                  <a:rPr lang="it-IT" sz="1800" i="1" dirty="0" smtClean="0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E= </a:t>
                </a:r>
                <a:r>
                  <a:rPr lang="it-IT" sz="1800" dirty="0" smtClean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il numero 3            </a:t>
                </a:r>
                <a:r>
                  <a:rPr lang="it-IT" sz="1800" i="1" dirty="0" smtClean="0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E(contrario)= </a:t>
                </a:r>
                <a:r>
                  <a:rPr lang="it-IT" sz="1800" dirty="0" smtClean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non esce il numero 3</a:t>
                </a:r>
                <a:endParaRPr lang="it-IT" sz="1800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just">
                  <a:buFontTx/>
                  <a:buNone/>
                </a:pPr>
                <a:r>
                  <a:rPr lang="it-IT" sz="1800" dirty="0">
                    <a:solidFill>
                      <a:srgbClr val="000000"/>
                    </a:solidFill>
                  </a:rPr>
                  <a:t>                                </a:t>
                </a:r>
                <a:r>
                  <a:rPr lang="it-IT" sz="1800" dirty="0" smtClean="0">
                    <a:solidFill>
                      <a:srgbClr val="000000"/>
                    </a:solidFill>
                  </a:rPr>
                  <a:t>               </a:t>
                </a:r>
                <a:r>
                  <a:rPr lang="it-IT" sz="2800" b="1" dirty="0" smtClean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Gli </a:t>
                </a:r>
                <a:r>
                  <a:rPr lang="it-IT" sz="2800" b="1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eventi composti </a:t>
                </a:r>
                <a:endParaRPr lang="it-IT" sz="2800" b="1" dirty="0" smtClean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pPr>
                  <a:buFontTx/>
                  <a:buNone/>
                </a:pPr>
                <a:r>
                  <a:rPr lang="it-IT" sz="1800" dirty="0" smtClean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Come per gli insiemi, anche per gli eventi semplici valgono le operazione di unione (</a:t>
                </a:r>
                <a14:m>
                  <m:oMath xmlns:m="http://schemas.openxmlformats.org/officeDocument/2006/math">
                    <m:r>
                      <a:rPr lang="it-IT" sz="1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∪</m:t>
                    </m:r>
                    <m:r>
                      <a:rPr lang="it-IT" sz="18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)</m:t>
                    </m:r>
                  </m:oMath>
                </a14:m>
                <a:endParaRPr lang="it-IT" sz="1800" dirty="0">
                  <a:solidFill>
                    <a:srgbClr val="000000"/>
                  </a:solidFill>
                </a:endParaRPr>
              </a:p>
              <a:p>
                <a:pPr>
                  <a:buFontTx/>
                  <a:buNone/>
                </a:pPr>
                <a:r>
                  <a:rPr lang="it-IT" sz="1800" dirty="0" smtClean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 </a:t>
                </a:r>
                <a:r>
                  <a:rPr lang="it-IT" sz="1800" dirty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di intersezione (</a:t>
                </a:r>
                <a14:m>
                  <m:oMath xmlns:m="http://schemas.openxmlformats.org/officeDocument/2006/math">
                    <m:r>
                      <a:rPr lang="it-IT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∩ </m:t>
                    </m:r>
                  </m:oMath>
                </a14:m>
                <a:r>
                  <a:rPr lang="it-IT" sz="1800" dirty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). </a:t>
                </a:r>
                <a:endParaRPr lang="it-IT" sz="1800" dirty="0" smtClean="0">
                  <a:solidFill>
                    <a:srgbClr val="000000"/>
                  </a:solidFill>
                  <a:latin typeface="Arial Unicode MS" panose="020B0604020202020204" pitchFamily="34" charset="-128"/>
                  <a:ea typeface="Cambria Math" panose="02040503050406030204" pitchFamily="18" charset="0"/>
                  <a:cs typeface="Arial Unicode MS" panose="020B0604020202020204" pitchFamily="34" charset="-128"/>
                </a:endParaRPr>
              </a:p>
              <a:p>
                <a:pPr>
                  <a:buFontTx/>
                  <a:buNone/>
                </a:pPr>
                <a:r>
                  <a:rPr lang="it-IT" sz="1800" dirty="0" smtClean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Un </a:t>
                </a:r>
                <a:r>
                  <a:rPr lang="it-IT" sz="1800" dirty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evento che è unione o intersezione di due eventi </a:t>
                </a:r>
                <a:r>
                  <a:rPr lang="it-IT" sz="1800" dirty="0" smtClean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semplici è detto composto.</a:t>
                </a:r>
                <a:endParaRPr lang="it-IT" sz="1800" dirty="0">
                  <a:solidFill>
                    <a:srgbClr val="000000"/>
                  </a:solidFill>
                  <a:latin typeface="Arial Unicode MS" panose="020B0604020202020204" pitchFamily="34" charset="-128"/>
                  <a:ea typeface="Cambria Math" panose="02040503050406030204" pitchFamily="18" charset="0"/>
                  <a:cs typeface="Arial Unicode MS" panose="020B0604020202020204" pitchFamily="34" charset="-128"/>
                </a:endParaRPr>
              </a:p>
              <a:p>
                <a:pPr algn="just">
                  <a:buFontTx/>
                  <a:buNone/>
                </a:pPr>
                <a:r>
                  <a:rPr lang="it-IT" sz="18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E</a:t>
                </a:r>
                <a:r>
                  <a:rPr lang="it-IT" sz="1800" baseline="-250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 </a:t>
                </a:r>
                <a:r>
                  <a:rPr lang="it-IT" sz="1800" dirty="0" smtClean="0"/>
                  <a:t> </a:t>
                </a:r>
                <a:r>
                  <a:rPr lang="it-IT" sz="1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un asso                   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sz="18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 =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una figura</a:t>
                </a:r>
              </a:p>
              <a:p>
                <a:pPr algn="just">
                  <a:buFontTx/>
                  <a:buNone/>
                </a:pPr>
                <a:r>
                  <a:rPr lang="it-IT" sz="18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E</a:t>
                </a:r>
                <a:r>
                  <a:rPr lang="it-IT" sz="1800" baseline="-250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sz="18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∪</m:t>
                    </m:r>
                    <m:r>
                      <a:rPr lang="it-IT" sz="1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 </m:t>
                    </m:r>
                  </m:oMath>
                </a14:m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sz="18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  =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esce un asso o una figura</a:t>
                </a:r>
              </a:p>
              <a:p>
                <a:pPr algn="just">
                  <a:buFontTx/>
                  <a:buNone/>
                </a:pPr>
                <a:r>
                  <a:rPr lang="it-IT" sz="18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                                                                E</a:t>
                </a:r>
                <a:r>
                  <a:rPr lang="it-IT" sz="1800" baseline="-250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sz="18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= </a:t>
                </a:r>
                <a:r>
                  <a:rPr lang="it-IT" sz="1800" dirty="0" smtClean="0">
                    <a:solidFill>
                      <a:prstClr val="black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testa              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sz="1800" baseline="-250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</a:t>
                </a:r>
                <a:r>
                  <a:rPr lang="it-IT" sz="18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=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 5 </a:t>
                </a:r>
              </a:p>
              <a:p>
                <a:pPr algn="just">
                  <a:buFontTx/>
                  <a:buNone/>
                </a:pPr>
                <a:r>
                  <a:rPr lang="it-IT" sz="18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                                                                E</a:t>
                </a:r>
                <a:r>
                  <a:rPr lang="it-IT" sz="1800" baseline="-250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sz="18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∩</m:t>
                    </m:r>
                    <m:r>
                      <a:rPr lang="it-IT" sz="1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 </m:t>
                    </m:r>
                  </m:oMath>
                </a14:m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it-IT" sz="18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=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esce testa e 5 </a:t>
                </a:r>
                <a:endParaRPr lang="it-IT" sz="18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just">
                  <a:buFontTx/>
                  <a:buNone/>
                </a:pPr>
                <a:r>
                  <a:rPr lang="it-IT" sz="2000" dirty="0" smtClean="0">
                    <a:solidFill>
                      <a:srgbClr val="FF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EVENTO INCOMPATIBILE</a:t>
                </a:r>
                <a:r>
                  <a:rPr lang="it-IT" sz="1800" dirty="0" smtClean="0">
                    <a:solidFill>
                      <a:srgbClr val="FF0000"/>
                    </a:solidFill>
                  </a:rPr>
                  <a:t>: </a:t>
                </a:r>
                <a:r>
                  <a:rPr lang="it-IT" sz="1800" dirty="0" smtClean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Due eventi semplici </a:t>
                </a:r>
                <a:r>
                  <a:rPr lang="it-IT" sz="1800" dirty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si </a:t>
                </a:r>
                <a:r>
                  <a:rPr lang="it-IT" sz="1800" dirty="0" smtClean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dicono fra loro incompatibili quando </a:t>
                </a:r>
                <a:r>
                  <a:rPr lang="it-IT" sz="1800" dirty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il </a:t>
                </a:r>
                <a:r>
                  <a:rPr lang="it-IT" sz="1800" dirty="0" smtClean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verificarsi, nella stessa prova, </a:t>
                </a:r>
                <a:r>
                  <a:rPr lang="it-IT" sz="1800" dirty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di uno esclude il verificarsi </a:t>
                </a:r>
                <a:r>
                  <a:rPr lang="it-IT" sz="1800" dirty="0" smtClean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dell’altro. Ad </a:t>
                </a:r>
                <a:r>
                  <a:rPr lang="it-IT" sz="1800" dirty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esempio , se lanciamo un dado :</a:t>
                </a:r>
              </a:p>
              <a:p>
                <a:pPr algn="just">
                  <a:buFontTx/>
                  <a:buNone/>
                </a:pPr>
                <a:r>
                  <a:rPr lang="it-IT" sz="1800" dirty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it-IT" sz="1800" dirty="0" smtClean="0">
                    <a:solidFill>
                      <a:srgbClr val="00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          </a:t>
                </a:r>
                <a:r>
                  <a:rPr lang="it-IT" sz="18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sz="1800" baseline="-250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sz="1800" baseline="-25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 </a:t>
                </a:r>
                <a:r>
                  <a:rPr lang="it-IT" sz="18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 = </a:t>
                </a:r>
                <a:r>
                  <a:rPr lang="it-IT" sz="1800" dirty="0" smtClean="0">
                    <a:solidFill>
                      <a:prstClr val="black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5                        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sz="1800" dirty="0" smtClean="0">
                    <a:solidFill>
                      <a:prstClr val="black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it-IT" sz="18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= </a:t>
                </a:r>
                <a:r>
                  <a:rPr lang="it-IT" sz="1800" dirty="0" smtClean="0">
                    <a:solidFill>
                      <a:prstClr val="black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un numero minore di 3</a:t>
                </a:r>
              </a:p>
              <a:p>
                <a:pPr algn="just">
                  <a:buFontTx/>
                  <a:buNone/>
                </a:pPr>
                <a:r>
                  <a:rPr lang="it-IT" sz="1800" dirty="0" smtClean="0">
                    <a:solidFill>
                      <a:prstClr val="black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Sono fra loro incompatibili, perché se esce 5 non può contemporaneamente uscire un numero minore di 3. </a:t>
                </a:r>
                <a:endParaRPr lang="it-IT" sz="1800" dirty="0"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mc:Choice>
        <mc:Fallback>
          <p:sp>
            <p:nvSpPr>
              <p:cNvPr id="1024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0"/>
                <a:ext cx="9144000" cy="6858000"/>
              </a:xfrm>
              <a:blipFill rotWithShape="0">
                <a:blip r:embed="rId3"/>
                <a:stretch>
                  <a:fillRect l="-667" r="-533" b="-19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6516743" flipV="1">
            <a:off x="-996468" y="264657"/>
            <a:ext cx="345232" cy="45719"/>
          </a:xfrm>
        </p:spPr>
        <p:txBody>
          <a:bodyPr/>
          <a:lstStyle/>
          <a:p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7164303"/>
          </a:xfrm>
        </p:spPr>
        <p:txBody>
          <a:bodyPr/>
          <a:lstStyle/>
          <a:p>
            <a:pPr algn="just">
              <a:buFontTx/>
              <a:buNone/>
            </a:pPr>
            <a:r>
              <a:rPr lang="it-IT" sz="2000" dirty="0">
                <a:solidFill>
                  <a:srgbClr val="FF0000"/>
                </a:solidFill>
              </a:rPr>
              <a:t>    </a:t>
            </a:r>
            <a:r>
              <a:rPr lang="it-IT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it-IT" sz="2000" dirty="0" smtClean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>
              <a:buFontTx/>
              <a:buNone/>
            </a:pPr>
            <a:r>
              <a:rPr lang="it-IT" sz="20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EVENTO COMPATIBILE: </a:t>
            </a:r>
            <a:r>
              <a:rPr lang="it-IT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</a:t>
            </a:r>
            <a:r>
              <a:rPr lang="it-IT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ue </a:t>
            </a:r>
            <a:r>
              <a:rPr lang="it-IT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eventi si </a:t>
            </a:r>
            <a:r>
              <a:rPr lang="it-IT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dicono fra loro </a:t>
            </a:r>
            <a:r>
              <a:rPr lang="it-IT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compatibili quando il verificarsi dell’uno non esclude il verificarsi </a:t>
            </a:r>
            <a:r>
              <a:rPr lang="it-IT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dell’altro e </a:t>
            </a:r>
            <a:r>
              <a:rPr lang="it-IT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 due eventi hanno casi favorevoli in comune . </a:t>
            </a:r>
          </a:p>
          <a:p>
            <a:pPr algn="just">
              <a:buFontTx/>
              <a:buNone/>
            </a:pPr>
            <a:r>
              <a:rPr lang="it-IT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it-IT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</a:t>
            </a:r>
            <a:r>
              <a:rPr lang="it-IT" sz="1800" dirty="0" smtClean="0">
                <a:solidFill>
                  <a:prstClr val="black"/>
                </a:solidFill>
                <a:latin typeface="Baskerville Old Face" panose="02020602080505020303" pitchFamily="18" charset="0"/>
                <a:cs typeface="Helvetica" panose="020B0604020202020204" pitchFamily="34" charset="0"/>
              </a:rPr>
              <a:t>E</a:t>
            </a:r>
            <a:r>
              <a:rPr lang="it-IT" sz="1800" baseline="-25000" dirty="0" smtClean="0">
                <a:solidFill>
                  <a:prstClr val="black"/>
                </a:solidFill>
                <a:latin typeface="Baskerville Old Face" panose="02020602080505020303" pitchFamily="18" charset="0"/>
                <a:cs typeface="Helvetica" panose="020B0604020202020204" pitchFamily="34" charset="0"/>
              </a:rPr>
              <a:t>1</a:t>
            </a:r>
            <a:r>
              <a:rPr lang="it-IT" sz="1800" dirty="0" smtClean="0">
                <a:solidFill>
                  <a:prstClr val="black"/>
                </a:solidFill>
                <a:latin typeface="Baskerville Old Face" panose="02020602080505020303" pitchFamily="18" charset="0"/>
                <a:cs typeface="Helvetica" panose="020B0604020202020204" pitchFamily="34" charset="0"/>
              </a:rPr>
              <a:t> =</a:t>
            </a:r>
            <a:r>
              <a:rPr lang="it-IT" sz="18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esce un numero pari             </a:t>
            </a:r>
            <a:r>
              <a:rPr lang="it-IT" sz="1800" dirty="0" smtClean="0">
                <a:latin typeface="Baskerville Old Face" panose="02020602080505020303" pitchFamily="18" charset="0"/>
                <a:cs typeface="Helvetica" panose="020B0604020202020204" pitchFamily="34" charset="0"/>
              </a:rPr>
              <a:t>E</a:t>
            </a:r>
            <a:r>
              <a:rPr lang="it-IT" sz="1800" baseline="-25000" dirty="0" smtClean="0">
                <a:latin typeface="Baskerville Old Face" panose="02020602080505020303" pitchFamily="18" charset="0"/>
                <a:cs typeface="Helvetica" panose="020B0604020202020204" pitchFamily="34" charset="0"/>
              </a:rPr>
              <a:t>2</a:t>
            </a:r>
            <a:r>
              <a:rPr lang="it-IT" sz="1800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Helvetica" panose="020B0604020202020204" pitchFamily="34" charset="0"/>
              </a:rPr>
              <a:t> </a:t>
            </a:r>
            <a:r>
              <a:rPr lang="it-IT" sz="1800" dirty="0" smtClean="0">
                <a:latin typeface="Cambria Math" panose="02040503050406030204" pitchFamily="18" charset="0"/>
                <a:ea typeface="Cambria Math" panose="02040503050406030204" pitchFamily="18" charset="0"/>
                <a:cs typeface="Helvetica" panose="020B0604020202020204" pitchFamily="34" charset="0"/>
              </a:rPr>
              <a:t> = </a:t>
            </a:r>
            <a:r>
              <a:rPr lang="it-IT" sz="1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esce un numero minore di 5</a:t>
            </a:r>
            <a:endParaRPr lang="it-IT" sz="1800" dirty="0" smtClean="0">
              <a:solidFill>
                <a:srgbClr val="FF0000"/>
              </a:solidFill>
            </a:endParaRPr>
          </a:p>
          <a:p>
            <a:pPr algn="just">
              <a:buFontTx/>
              <a:buNone/>
            </a:pPr>
            <a:r>
              <a:rPr lang="it-IT" sz="1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Sono fra loro compatibili, perché hanno due casi favorevoli in comune: infatti quando escono i numeri 2 e 4 i due eventi sono entrambi verificati.</a:t>
            </a:r>
            <a:endParaRPr lang="it-IT" sz="20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>
              <a:buFontTx/>
              <a:buNone/>
            </a:pPr>
            <a:r>
              <a:rPr lang="it-IT" sz="20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</a:t>
            </a:r>
          </a:p>
          <a:p>
            <a:pPr algn="just">
              <a:buFontTx/>
              <a:buNone/>
            </a:pPr>
            <a:r>
              <a:rPr lang="it-IT" sz="20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EVENTO INDIPENDENTE:</a:t>
            </a:r>
            <a:r>
              <a:rPr lang="it-IT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it-IT" sz="1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Consideriamo:</a:t>
            </a:r>
          </a:p>
          <a:p>
            <a:pPr algn="just">
              <a:buFontTx/>
              <a:buNone/>
            </a:pPr>
            <a:r>
              <a:rPr lang="it-IT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</a:t>
            </a:r>
            <a:r>
              <a:rPr lang="it-IT" sz="1800" dirty="0" smtClean="0">
                <a:solidFill>
                  <a:prstClr val="black"/>
                </a:solidFill>
                <a:latin typeface="Baskerville Old Face" panose="02020602080505020303" pitchFamily="18" charset="0"/>
                <a:cs typeface="Helvetica" panose="020B0604020202020204" pitchFamily="34" charset="0"/>
              </a:rPr>
              <a:t>E</a:t>
            </a:r>
            <a:r>
              <a:rPr lang="it-IT" sz="1800" baseline="-25000" dirty="0" smtClean="0">
                <a:solidFill>
                  <a:prstClr val="black"/>
                </a:solidFill>
                <a:latin typeface="Baskerville Old Face" panose="02020602080505020303" pitchFamily="18" charset="0"/>
                <a:cs typeface="Helvetica" panose="020B0604020202020204" pitchFamily="34" charset="0"/>
              </a:rPr>
              <a:t>1</a:t>
            </a:r>
            <a:r>
              <a:rPr lang="it-IT" sz="1800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Helvetica" panose="020B0604020202020204" pitchFamily="34" charset="0"/>
              </a:rPr>
              <a:t>=</a:t>
            </a:r>
            <a:r>
              <a:rPr lang="it-IT" sz="18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esce testa                              </a:t>
            </a:r>
            <a:r>
              <a:rPr lang="it-IT" sz="1800" dirty="0" smtClean="0">
                <a:latin typeface="Baskerville Old Face" panose="02020602080505020303" pitchFamily="18" charset="0"/>
                <a:cs typeface="Helvetica" panose="020B0604020202020204" pitchFamily="34" charset="0"/>
              </a:rPr>
              <a:t>E</a:t>
            </a:r>
            <a:r>
              <a:rPr lang="it-IT" sz="1800" baseline="-25000" dirty="0" smtClean="0">
                <a:latin typeface="Baskerville Old Face" panose="02020602080505020303" pitchFamily="18" charset="0"/>
                <a:cs typeface="Helvetica" panose="020B0604020202020204" pitchFamily="34" charset="0"/>
              </a:rPr>
              <a:t>2</a:t>
            </a:r>
            <a:r>
              <a:rPr lang="it-IT" sz="18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it-IT" sz="1800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 Unicode MS" panose="020B0604020202020204" pitchFamily="34" charset="-128"/>
              </a:rPr>
              <a:t>=</a:t>
            </a:r>
            <a:r>
              <a:rPr lang="it-IT" sz="18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esce 3</a:t>
            </a:r>
          </a:p>
          <a:p>
            <a:pPr algn="just">
              <a:buFontTx/>
              <a:buNone/>
            </a:pPr>
            <a:r>
              <a:rPr lang="it-IT" sz="18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E’ evidente che il verificarsi di </a:t>
            </a:r>
            <a:r>
              <a:rPr lang="it-IT" sz="1800" dirty="0" smtClean="0">
                <a:solidFill>
                  <a:prstClr val="black"/>
                </a:solidFill>
                <a:latin typeface="Baskerville Old Face" panose="02020602080505020303" pitchFamily="18" charset="0"/>
                <a:cs typeface="Helvetica" panose="020B0604020202020204" pitchFamily="34" charset="0"/>
              </a:rPr>
              <a:t>E</a:t>
            </a:r>
            <a:r>
              <a:rPr lang="it-IT" sz="1800" baseline="-25000" dirty="0" smtClean="0">
                <a:solidFill>
                  <a:prstClr val="black"/>
                </a:solidFill>
                <a:latin typeface="Baskerville Old Face" panose="02020602080505020303" pitchFamily="18" charset="0"/>
                <a:cs typeface="Helvetica" panose="020B0604020202020204" pitchFamily="34" charset="0"/>
              </a:rPr>
              <a:t>1 </a:t>
            </a:r>
            <a:r>
              <a:rPr lang="it-IT" sz="1800" dirty="0" smtClean="0">
                <a:solidFill>
                  <a:prstClr val="black"/>
                </a:solidFill>
                <a:latin typeface="Baskerville Old Face" panose="02020602080505020303" pitchFamily="18" charset="0"/>
                <a:cs typeface="Helvetica" panose="020B0604020202020204" pitchFamily="34" charset="0"/>
              </a:rPr>
              <a:t> </a:t>
            </a:r>
            <a:r>
              <a:rPr lang="it-IT" sz="18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nel lancio della moneta non incide sulla possibilità che si verifichi </a:t>
            </a:r>
            <a:r>
              <a:rPr lang="it-IT" sz="1800" dirty="0" smtClean="0">
                <a:latin typeface="Baskerville Old Face" panose="02020602080505020303" pitchFamily="18" charset="0"/>
                <a:cs typeface="Helvetica" panose="020B0604020202020204" pitchFamily="34" charset="0"/>
              </a:rPr>
              <a:t>E</a:t>
            </a:r>
            <a:r>
              <a:rPr lang="it-IT" sz="1800" baseline="-25000" dirty="0" smtClean="0">
                <a:latin typeface="Baskerville Old Face" panose="02020602080505020303" pitchFamily="18" charset="0"/>
                <a:cs typeface="Helvetica" panose="020B0604020202020204" pitchFamily="34" charset="0"/>
              </a:rPr>
              <a:t>2 </a:t>
            </a:r>
            <a:r>
              <a:rPr lang="it-IT" sz="1800" dirty="0" smtClean="0">
                <a:latin typeface="Baskerville Old Face" panose="02020602080505020303" pitchFamily="18" charset="0"/>
                <a:cs typeface="Helvetica" panose="020B0604020202020204" pitchFamily="34" charset="0"/>
              </a:rPr>
              <a:t> </a:t>
            </a:r>
            <a:r>
              <a:rPr lang="it-IT" sz="1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nel lancio del dado; per questo i due eventi si dicono indipendenti.</a:t>
            </a:r>
            <a:endParaRPr lang="it-IT" sz="18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>
              <a:buFontTx/>
              <a:buNone/>
            </a:pPr>
            <a:r>
              <a:rPr lang="it-IT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</a:t>
            </a:r>
            <a:r>
              <a:rPr lang="it-IT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</a:t>
            </a:r>
          </a:p>
          <a:p>
            <a:pPr algn="just">
              <a:buFontTx/>
              <a:buNone/>
            </a:pPr>
            <a:r>
              <a:rPr lang="it-IT" sz="20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EVENTO DIPENDENTE: </a:t>
            </a:r>
            <a:r>
              <a:rPr lang="it-IT" sz="1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Consideriamo invece una scatola di palline nere e bianche:</a:t>
            </a:r>
          </a:p>
          <a:p>
            <a:pPr algn="just">
              <a:buFontTx/>
              <a:buNone/>
            </a:pPr>
            <a:r>
              <a:rPr lang="it-IT" sz="20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</a:t>
            </a:r>
            <a:r>
              <a:rPr lang="it-IT" sz="2000" dirty="0" smtClean="0">
                <a:solidFill>
                  <a:prstClr val="black"/>
                </a:solidFill>
                <a:latin typeface="Baskerville Old Face" panose="02020602080505020303" pitchFamily="18" charset="0"/>
                <a:cs typeface="Helvetica" panose="020B0604020202020204" pitchFamily="34" charset="0"/>
              </a:rPr>
              <a:t>E</a:t>
            </a:r>
            <a:r>
              <a:rPr lang="it-IT" sz="2000" baseline="-25000" dirty="0" smtClean="0">
                <a:solidFill>
                  <a:prstClr val="black"/>
                </a:solidFill>
                <a:latin typeface="Baskerville Old Face" panose="02020602080505020303" pitchFamily="18" charset="0"/>
                <a:cs typeface="Helvetica" panose="020B0604020202020204" pitchFamily="34" charset="0"/>
              </a:rPr>
              <a:t>1</a:t>
            </a:r>
            <a:r>
              <a:rPr lang="it-IT" sz="2000" baseline="-250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Helvetica" panose="020B0604020202020204" pitchFamily="34" charset="0"/>
              </a:rPr>
              <a:t> </a:t>
            </a:r>
            <a:r>
              <a:rPr lang="it-IT" sz="2000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Helvetica" panose="020B0604020202020204" pitchFamily="34" charset="0"/>
              </a:rPr>
              <a:t> =</a:t>
            </a:r>
            <a:r>
              <a:rPr lang="it-IT" sz="20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esce una pallina bianca     </a:t>
            </a:r>
            <a:r>
              <a:rPr lang="it-IT" sz="2000" dirty="0" smtClean="0">
                <a:latin typeface="Baskerville Old Face" panose="02020602080505020303" pitchFamily="18" charset="0"/>
                <a:cs typeface="Helvetica" panose="020B0604020202020204" pitchFamily="34" charset="0"/>
              </a:rPr>
              <a:t>E</a:t>
            </a:r>
            <a:r>
              <a:rPr lang="it-IT" sz="2000" baseline="-25000" dirty="0" smtClean="0">
                <a:latin typeface="Baskerville Old Face" panose="02020602080505020303" pitchFamily="18" charset="0"/>
                <a:cs typeface="Helvetica" panose="020B0604020202020204" pitchFamily="34" charset="0"/>
              </a:rPr>
              <a:t>2</a:t>
            </a:r>
            <a:r>
              <a:rPr lang="it-IT" sz="2000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Helvetica" panose="020B0604020202020204" pitchFamily="34" charset="0"/>
              </a:rPr>
              <a:t> </a:t>
            </a:r>
            <a:r>
              <a:rPr lang="it-IT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Helvetica" panose="020B0604020202020204" pitchFamily="34" charset="0"/>
              </a:rPr>
              <a:t> =</a:t>
            </a:r>
            <a:r>
              <a:rPr lang="it-IT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esce una pallina nera</a:t>
            </a:r>
          </a:p>
          <a:p>
            <a:pPr algn="just">
              <a:buFontTx/>
              <a:buNone/>
            </a:pPr>
            <a:r>
              <a:rPr lang="it-IT" sz="1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Nella seconda estrazione la probabilità dell’evento </a:t>
            </a:r>
            <a:r>
              <a:rPr lang="it-IT" sz="1800" dirty="0" smtClean="0">
                <a:latin typeface="Baskerville Old Face" panose="02020602080505020303" pitchFamily="18" charset="0"/>
                <a:cs typeface="Helvetica" panose="020B0604020202020204" pitchFamily="34" charset="0"/>
              </a:rPr>
              <a:t>E</a:t>
            </a:r>
            <a:r>
              <a:rPr lang="it-IT" sz="1800" baseline="-25000" dirty="0" smtClean="0">
                <a:latin typeface="Baskerville Old Face" panose="02020602080505020303" pitchFamily="18" charset="0"/>
                <a:cs typeface="Helvetica" panose="020B0604020202020204" pitchFamily="34" charset="0"/>
              </a:rPr>
              <a:t>2 </a:t>
            </a:r>
            <a:r>
              <a:rPr lang="it-IT" sz="1800" dirty="0" smtClean="0">
                <a:latin typeface="Baskerville Old Face" panose="02020602080505020303" pitchFamily="18" charset="0"/>
                <a:cs typeface="Helvetica" panose="020B0604020202020204" pitchFamily="34" charset="0"/>
              </a:rPr>
              <a:t>  </a:t>
            </a:r>
            <a:r>
              <a:rPr lang="it-IT" sz="1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è condizionata dalla prima estrazione; per questo motivo i due eventi si dicono dipendenti fra loro.</a:t>
            </a:r>
            <a:endParaRPr lang="it-IT" sz="18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>
              <a:buFontTx/>
              <a:buNone/>
            </a:pPr>
            <a:r>
              <a:rPr lang="it-IT" sz="22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       </a:t>
            </a:r>
            <a:r>
              <a:rPr lang="it-IT" sz="22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</a:p>
          <a:p>
            <a:pPr algn="just">
              <a:buFontTx/>
              <a:buNone/>
            </a:pPr>
            <a:r>
              <a:rPr lang="it-IT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</a:t>
            </a:r>
            <a:r>
              <a:rPr lang="it-IT" sz="2000" dirty="0" smtClean="0">
                <a:solidFill>
                  <a:srgbClr val="000000"/>
                </a:solidFill>
              </a:rPr>
              <a:t>                                </a:t>
            </a:r>
            <a:endParaRPr lang="it-IT" sz="2000" dirty="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it-IT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ttangolo 1"/>
              <p:cNvSpPr/>
              <p:nvPr/>
            </p:nvSpPr>
            <p:spPr>
              <a:xfrm>
                <a:off x="-10268" y="1476653"/>
                <a:ext cx="9144000" cy="16004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buFontTx/>
                  <a:buNone/>
                </a:pPr>
                <a:r>
                  <a:rPr lang="it-IT" sz="1800" dirty="0">
                    <a:solidFill>
                      <a:srgbClr val="FF0000"/>
                    </a:solidFill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Probabilità composta di un evento intersezione di due eventi </a:t>
                </a:r>
                <a:r>
                  <a:rPr lang="it-IT" sz="1800" dirty="0" smtClean="0">
                    <a:solidFill>
                      <a:srgbClr val="FF0000"/>
                    </a:solidFill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indipendenti: </a:t>
                </a:r>
                <a:endParaRPr lang="it-IT" sz="1800" dirty="0">
                  <a:solidFill>
                    <a:srgbClr val="FF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pPr algn="just">
                  <a:buFontTx/>
                  <a:buNone/>
                </a:pPr>
                <a:r>
                  <a:rPr lang="it-IT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   In un avvenimento casuale , la probabilità di un evento che è l’intersezione di due eventi semplici </a:t>
                </a:r>
                <a:r>
                  <a:rPr lang="it-IT" dirty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baseline="-25000" dirty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dirty="0" smtClean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it-IT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ed </a:t>
                </a:r>
                <a:r>
                  <a:rPr lang="it-IT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dirty="0" smtClean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it-IT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fra loro indipendenti è uguale al prodotto delle probabilità dei due eventi </a:t>
                </a:r>
                <a:r>
                  <a:rPr lang="it-IT" dirty="0" smtClean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semplici:</a:t>
                </a:r>
              </a:p>
              <a:p>
                <a:pPr algn="just">
                  <a:buFontTx/>
                  <a:buNone/>
                </a:pPr>
                <a:r>
                  <a:rPr lang="it-IT" dirty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it-IT" dirty="0" smtClean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                                  p(</a:t>
                </a:r>
                <a:r>
                  <a:rPr lang="it-IT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baseline="-250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∩</m:t>
                    </m:r>
                  </m:oMath>
                </a14:m>
                <a:r>
                  <a:rPr lang="it-IT" dirty="0" smtClean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it-IT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)</a:t>
                </a:r>
                <a:r>
                  <a:rPr lang="it-IT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= p(</a:t>
                </a:r>
                <a:r>
                  <a:rPr lang="it-IT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baseline="-250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)</a:t>
                </a:r>
                <a14:m>
                  <m:oMath xmlns:m="http://schemas.openxmlformats.org/officeDocument/2006/math">
                    <m:r>
                      <a:rPr lang="it-IT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∙</m:t>
                    </m:r>
                  </m:oMath>
                </a14:m>
                <a:r>
                  <a:rPr lang="it-IT" dirty="0" smtClean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p(</a:t>
                </a:r>
                <a:r>
                  <a:rPr lang="it-IT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)</a:t>
                </a:r>
                <a:endParaRPr lang="it-IT" dirty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mc:Choice>
        <mc:Fallback>
          <p:sp>
            <p:nvSpPr>
              <p:cNvPr id="2" name="Rettango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268" y="1476653"/>
                <a:ext cx="9144000" cy="1600438"/>
              </a:xfrm>
              <a:prstGeom prst="rect">
                <a:avLst/>
              </a:prstGeom>
              <a:blipFill rotWithShape="0">
                <a:blip r:embed="rId2"/>
                <a:stretch>
                  <a:fillRect l="-667" t="-1901" r="-733" b="-570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asellaDiTesto 3"/>
              <p:cNvSpPr txBox="1"/>
              <p:nvPr/>
            </p:nvSpPr>
            <p:spPr>
              <a:xfrm>
                <a:off x="251520" y="2276872"/>
                <a:ext cx="8640960" cy="4351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09728" indent="0">
                  <a:buNone/>
                </a:pPr>
                <a:endParaRPr lang="it-IT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 indent="0">
                  <a:buNone/>
                </a:pPr>
                <a:endParaRPr lang="it-IT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 indent="0">
                  <a:buNone/>
                </a:pPr>
                <a:endParaRPr lang="it-IT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 indent="0">
                  <a:buNone/>
                </a:pPr>
                <a:r>
                  <a:rPr lang="it-IT" b="1" dirty="0" smtClean="0">
                    <a:solidFill>
                      <a:srgbClr val="FF0000"/>
                    </a:solidFill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ESEMPIO</a:t>
                </a:r>
                <a:r>
                  <a:rPr lang="it-IT" b="1" dirty="0" smtClean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.   </a:t>
                </a:r>
                <a:r>
                  <a:rPr lang="it-IT" dirty="0" smtClean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Si lancia due volte un dado: quale è La probabilità di ottenere un  numero dispari e il numero 4?</a:t>
                </a:r>
              </a:p>
              <a:p>
                <a:pPr marL="109728" indent="0">
                  <a:buNone/>
                </a:pPr>
                <a:r>
                  <a:rPr lang="it-IT" dirty="0" smtClean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L’evento:</a:t>
                </a:r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= </a:t>
                </a:r>
                <a:r>
                  <a:rPr lang="it-IT" dirty="0" smtClean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un numero dispari e il numero 4, è  l’intersezione dei due eventi semplici fra loro indipendenti</a:t>
                </a:r>
                <a:r>
                  <a:rPr lang="it-IT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:</a:t>
                </a:r>
              </a:p>
              <a:p>
                <a:pPr marL="109728" indent="0">
                  <a:buNone/>
                </a:pPr>
                <a:r>
                  <a:rPr lang="it-IT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baseline="-250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</a:t>
                </a:r>
                <a:r>
                  <a:rPr lang="it-IT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= </a:t>
                </a:r>
                <a:r>
                  <a:rPr lang="it-IT" dirty="0" smtClean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un numero dispari</a:t>
                </a:r>
                <a:r>
                  <a:rPr lang="it-IT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</a:t>
                </a:r>
                <a:r>
                  <a:rPr lang="it-IT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</a:t>
                </a:r>
                <a:r>
                  <a:rPr lang="it-IT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= </a:t>
                </a:r>
                <a:r>
                  <a:rPr lang="it-IT" dirty="0" smtClean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4</a:t>
                </a:r>
                <a:endParaRPr lang="it-IT" b="1" dirty="0" smtClean="0"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pPr marL="109728" indent="0" algn="ctr">
                  <a:buNone/>
                </a:pPr>
                <a:endParaRPr lang="it-IT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/>
                <a:r>
                  <a:rPr lang="it-IT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p(</a:t>
                </a:r>
                <a:r>
                  <a:rPr lang="it-IT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baseline="-250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)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=  </m:t>
                    </m:r>
                    <m:f>
                      <m:fPr>
                        <m:ctrlP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</a:t>
                </a:r>
                <a:r>
                  <a:rPr lang="it-IT" dirty="0" smtClean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p(</a:t>
                </a:r>
                <a:r>
                  <a:rPr lang="it-IT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) </a:t>
                </a:r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6</m:t>
                        </m:r>
                      </m:den>
                    </m:f>
                  </m:oMath>
                </a14:m>
                <a:endParaRPr lang="it-IT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/>
                <a:endParaRPr lang="it-IT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/>
                <a:r>
                  <a:rPr lang="it-IT" dirty="0" smtClean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La probabilità composta dall’evento</a:t>
                </a:r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 </a:t>
                </a:r>
                <a:r>
                  <a:rPr lang="it-IT" dirty="0" smtClean="0">
                    <a:solidFill>
                      <a:prstClr val="black"/>
                    </a:solidFill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si ottiene applicando la formula:</a:t>
                </a:r>
              </a:p>
              <a:p>
                <a:pPr marL="109728"/>
                <a:r>
                  <a:rPr lang="it-IT" dirty="0" smtClean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p(</a:t>
                </a:r>
                <a:r>
                  <a:rPr lang="it-IT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)</a:t>
                </a:r>
                <a:r>
                  <a:rPr lang="it-IT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Helvetica" panose="020B0604020202020204" pitchFamily="34" charset="0"/>
                  </a:rPr>
                  <a:t>= p(</a:t>
                </a:r>
                <a:r>
                  <a:rPr lang="it-IT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baseline="-25000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dirty="0" smtClean="0">
                    <a:solidFill>
                      <a:prstClr val="black"/>
                    </a:solidFill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)</a:t>
                </a:r>
                <a14:m>
                  <m:oMath xmlns:m="http://schemas.openxmlformats.org/officeDocument/2006/math">
                    <m:r>
                      <a:rPr lang="it-IT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∙</m:t>
                    </m:r>
                  </m:oMath>
                </a14:m>
                <a:r>
                  <a:rPr lang="it-IT" dirty="0" smtClean="0"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p(</a:t>
                </a:r>
                <a:r>
                  <a:rPr lang="it-IT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) </a:t>
                </a:r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∙</m:t>
                    </m:r>
                    <m:f>
                      <m:fPr>
                        <m:ctrlP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it-IT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it-IT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12</m:t>
                        </m:r>
                      </m:den>
                    </m:f>
                  </m:oMath>
                </a14:m>
                <a:endParaRPr lang="it-IT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CasellaDiTes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2276872"/>
                <a:ext cx="8640960" cy="4351576"/>
              </a:xfrm>
              <a:prstGeom prst="rect">
                <a:avLst/>
              </a:prstGeom>
              <a:blipFill rotWithShape="0">
                <a:blip r:embed="rId3"/>
                <a:stretch>
                  <a:fillRect r="-1340" b="-28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ttangolo 4"/>
          <p:cNvSpPr/>
          <p:nvPr/>
        </p:nvSpPr>
        <p:spPr>
          <a:xfrm>
            <a:off x="0" y="76269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it-IT" sz="3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a typeface="Arial Unicode MS" panose="020B0604020202020204" pitchFamily="34" charset="-128"/>
                <a:cs typeface="Arial Unicode MS" panose="020B0604020202020204" pitchFamily="34" charset="-128"/>
              </a:rPr>
              <a:t> La probabilità composta </a:t>
            </a:r>
          </a:p>
          <a:p>
            <a:pPr algn="just">
              <a:buFontTx/>
              <a:buNone/>
            </a:pPr>
            <a:r>
              <a:rPr lang="it-IT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   Si parla di probabilità composta quando si calcola la probabilità di un evento composto dall’intersezione di due eventi semplici.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50548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490066"/>
          </a:xfrm>
        </p:spPr>
        <p:txBody>
          <a:bodyPr>
            <a:normAutofit/>
          </a:bodyPr>
          <a:lstStyle/>
          <a:p>
            <a:pPr algn="l"/>
            <a:r>
              <a:rPr lang="it-IT" sz="2400" b="0" dirty="0" smtClean="0"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Probabilità</a:t>
            </a:r>
            <a:r>
              <a:rPr lang="it-IT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2400" b="0" dirty="0" smtClean="0"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composta di due eventi dipendenti</a:t>
            </a:r>
            <a:endParaRPr lang="it-IT" sz="2400" b="0" dirty="0">
              <a:solidFill>
                <a:srgbClr val="FF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404664"/>
                <a:ext cx="8856984" cy="619268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it-IT" sz="1800" b="1" dirty="0" smtClean="0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TEOREMA.</a:t>
                </a:r>
                <a:r>
                  <a:rPr lang="it-IT" sz="1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 </a:t>
                </a:r>
              </a:p>
              <a:p>
                <a:pPr marL="0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In un avvenimento casuale, la probabilità di un evento che è l’intersezione di due eventi semplici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 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fra loro dipendenti è uguale al prodotto della probabilità di 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per la probabilità condizionata di 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rispetto a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. </a:t>
                </a:r>
              </a:p>
              <a:p>
                <a:pPr marL="0" indent="0">
                  <a:buNone/>
                </a:pPr>
                <a:endParaRPr lang="it-IT" sz="1800" b="1" dirty="0">
                  <a:latin typeface="Baskerville Old Face" panose="02020602080505020303" pitchFamily="18" charset="0"/>
                  <a:cs typeface="Helvetica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it-IT" sz="1800" b="1" dirty="0" smtClean="0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ESEMPIO.</a:t>
                </a:r>
                <a:r>
                  <a:rPr lang="it-IT" sz="1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Se si estraggono successivamente due carte da un mazzo di 40 carte, senza reinserire la prima estratta, qual è la probabilità che escano dei assi?</a:t>
                </a:r>
              </a:p>
              <a:p>
                <a:pPr marL="0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L’ evento composto:      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    E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= escono due assi</a:t>
                </a:r>
              </a:p>
              <a:p>
                <a:pPr marL="0" indent="0">
                  <a:buNone/>
                </a:pPr>
                <a:endParaRPr lang="it-IT" sz="1800" dirty="0" smtClean="0">
                  <a:latin typeface="Baskerville Old Face" panose="02020602080505020303" pitchFamily="18" charset="0"/>
                  <a:cs typeface="Helvetica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                        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=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un asso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                 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=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un asso</a:t>
                </a:r>
              </a:p>
              <a:p>
                <a:pPr marL="0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la probabilità dell’evento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nella prima estrazione è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: </a:t>
                </a:r>
              </a:p>
              <a:p>
                <a:pPr marL="0" indent="0" algn="ctr">
                  <a:buNone/>
                </a:pP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p(E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800" i="1" smtClean="0"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0" i="1" smtClean="0">
                            <a:latin typeface="Cambria Math"/>
                            <a:cs typeface="Helvetica" panose="020B0604020202020204" pitchFamily="34" charset="0"/>
                          </a:rPr>
                          <m:t>4</m:t>
                        </m:r>
                      </m:num>
                      <m:den>
                        <m:r>
                          <a:rPr lang="it-IT" sz="1800" b="0" i="1" smtClean="0">
                            <a:latin typeface="Cambria Math"/>
                            <a:cs typeface="Helvetica" panose="020B0604020202020204" pitchFamily="34" charset="0"/>
                          </a:rPr>
                          <m:t>40</m:t>
                        </m:r>
                      </m:den>
                    </m:f>
                    <m:r>
                      <a:rPr lang="it-IT" sz="1800" b="0" i="1" smtClean="0">
                        <a:latin typeface="Cambria Math"/>
                        <a:cs typeface="Helvetica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it-IT" sz="1800" i="1" smtClean="0"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0" i="1" smtClean="0">
                            <a:latin typeface="Cambria Math"/>
                            <a:cs typeface="Helvetica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it-IT" sz="1800" b="0" i="1" smtClean="0">
                            <a:latin typeface="Cambria Math"/>
                            <a:cs typeface="Helvetica" panose="020B0604020202020204" pitchFamily="34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it-IT" sz="1800" b="1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   </a:t>
                </a:r>
              </a:p>
              <a:p>
                <a:pPr marL="0" indent="0" algn="ctr">
                  <a:buNone/>
                </a:pPr>
                <a:endParaRPr lang="it-IT" sz="1800" dirty="0">
                  <a:latin typeface="Baskerville Old Face" panose="02020602080505020303" pitchFamily="18" charset="0"/>
                  <a:cs typeface="Helvetica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Se si suppone verificato l’evento 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,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nella seconda estrazione i casi possibili sono 39 e i casi favorevoli all’evento 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sono 3; quindi la probabilità condizionata d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i 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 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rispetto a 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è:</a:t>
                </a:r>
              </a:p>
              <a:p>
                <a:pPr marL="0" indent="0" algn="ctr">
                  <a:buNone/>
                </a:pP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p(E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|E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800" i="1" smtClean="0"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0" i="1" smtClean="0">
                            <a:latin typeface="Cambria Math"/>
                            <a:cs typeface="Helvetica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it-IT" sz="1800" b="0" i="1" smtClean="0">
                            <a:latin typeface="Cambria Math"/>
                            <a:cs typeface="Helvetica" panose="020B0604020202020204" pitchFamily="34" charset="0"/>
                          </a:rPr>
                          <m:t>39</m:t>
                        </m:r>
                      </m:den>
                    </m:f>
                    <m:r>
                      <a:rPr lang="it-IT" sz="1800" b="1" i="1" smtClean="0">
                        <a:latin typeface="Cambria Math"/>
                        <a:cs typeface="Helvetica" panose="020B0604020202020204" pitchFamily="34" charset="0"/>
                      </a:rPr>
                      <m:t> = </m:t>
                    </m:r>
                    <m:f>
                      <m:fPr>
                        <m:ctrlPr>
                          <a:rPr lang="it-IT" sz="1800" b="1" i="1" smtClean="0"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1" i="1" smtClean="0">
                            <a:latin typeface="Cambria Math"/>
                            <a:cs typeface="Helvetica" panose="020B0604020202020204" pitchFamily="34" charset="0"/>
                          </a:rPr>
                          <m:t>𝟏</m:t>
                        </m:r>
                      </m:num>
                      <m:den>
                        <m:r>
                          <a:rPr lang="it-IT" sz="1800" b="1" i="1" smtClean="0">
                            <a:latin typeface="Cambria Math"/>
                            <a:cs typeface="Helvetica" panose="020B0604020202020204" pitchFamily="34" charset="0"/>
                          </a:rPr>
                          <m:t>𝟏𝟑</m:t>
                        </m:r>
                      </m:den>
                    </m:f>
                  </m:oMath>
                </a14:m>
                <a:endParaRPr lang="it-IT" sz="1800" b="1" dirty="0" smtClean="0">
                  <a:latin typeface="Baskerville Old Face" panose="02020602080505020303" pitchFamily="18" charset="0"/>
                  <a:cs typeface="Helvetica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Applicando il teorema si ottiene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:</a:t>
                </a:r>
              </a:p>
              <a:p>
                <a:pPr marL="0" indent="0" algn="ctr">
                  <a:buNone/>
                </a:pP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p(E)= p(E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)∙ p(E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2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|E</a:t>
                </a:r>
                <a:r>
                  <a:rPr lang="it-IT" sz="1800" baseline="-250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1</a:t>
                </a:r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800" i="1" smtClean="0"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0" i="1" smtClean="0">
                            <a:latin typeface="Cambria Math"/>
                            <a:cs typeface="Helvetica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it-IT" sz="1800" b="0" i="1" smtClean="0">
                            <a:latin typeface="Cambria Math"/>
                            <a:cs typeface="Helvetica" panose="020B0604020202020204" pitchFamily="34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it-IT" sz="1800" dirty="0" smtClean="0">
                    <a:latin typeface="Baskerville Old Face" panose="02020602080505020303" pitchFamily="18" charset="0"/>
                    <a:cs typeface="Helvetica" panose="020B0604020202020204" pitchFamily="34" charset="0"/>
                  </a:rPr>
                  <a:t> ∙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800" i="1" smtClean="0"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0" i="1" smtClean="0">
                            <a:latin typeface="Cambria Math"/>
                            <a:cs typeface="Helvetica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it-IT" sz="1800" b="0" i="1" smtClean="0">
                            <a:latin typeface="Cambria Math"/>
                            <a:cs typeface="Helvetica" panose="020B0604020202020204" pitchFamily="34" charset="0"/>
                          </a:rPr>
                          <m:t>13</m:t>
                        </m:r>
                      </m:den>
                    </m:f>
                    <m:r>
                      <a:rPr lang="it-IT" sz="1800" b="0" i="1" smtClean="0">
                        <a:latin typeface="Cambria Math"/>
                        <a:cs typeface="Helvetica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it-IT" sz="1800" i="1" smtClean="0"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0" i="1" smtClean="0">
                            <a:latin typeface="Cambria Math"/>
                            <a:cs typeface="Helvetica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it-IT" sz="1800" b="0" i="1" smtClean="0">
                            <a:latin typeface="Cambria Math"/>
                            <a:cs typeface="Helvetica" panose="020B0604020202020204" pitchFamily="34" charset="0"/>
                          </a:rPr>
                          <m:t>130</m:t>
                        </m:r>
                      </m:den>
                    </m:f>
                  </m:oMath>
                </a14:m>
                <a:endParaRPr lang="it-IT" sz="1800" dirty="0" smtClean="0">
                  <a:latin typeface="Baskerville Old Face" panose="02020602080505020303" pitchFamily="18" charset="0"/>
                  <a:cs typeface="Helvetica" panose="020B0604020202020204" pitchFamily="34" charset="0"/>
                </a:endParaRPr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404664"/>
                <a:ext cx="8856984" cy="6192688"/>
              </a:xfrm>
              <a:blipFill rotWithShape="0">
                <a:blip r:embed="rId2"/>
                <a:stretch>
                  <a:fillRect l="-619" t="-1378" r="-5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ttore 2 4"/>
          <p:cNvCxnSpPr/>
          <p:nvPr/>
        </p:nvCxnSpPr>
        <p:spPr>
          <a:xfrm flipH="1">
            <a:off x="2843808" y="2622849"/>
            <a:ext cx="144016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>
            <a:off x="4445986" y="2622849"/>
            <a:ext cx="18002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75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546944"/>
          </a:xfrm>
        </p:spPr>
        <p:txBody>
          <a:bodyPr>
            <a:normAutofit/>
          </a:bodyPr>
          <a:lstStyle/>
          <a:p>
            <a:r>
              <a:rPr lang="it-IT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 probabilità totale</a:t>
            </a:r>
            <a:endParaRPr lang="it-IT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Segnaposto contenuto 1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548680"/>
                <a:ext cx="8712968" cy="6120680"/>
              </a:xfrm>
              <a:ln>
                <a:solidFill>
                  <a:schemeClr val="bg1"/>
                </a:solidFill>
              </a:ln>
            </p:spPr>
            <p:txBody>
              <a:bodyPr>
                <a:normAutofit/>
              </a:bodyPr>
              <a:lstStyle/>
              <a:p>
                <a:pPr marL="109728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La probabilità totale è la il calcolo della probabilità di un evento composto, ovvero un l’unione di due eventi semplici, collegati fra loro dal connettivo «o».</a:t>
                </a:r>
              </a:p>
              <a:p>
                <a:pPr>
                  <a:buClr>
                    <a:srgbClr val="FF0000"/>
                  </a:buClr>
                  <a:buFont typeface="Wingdings" panose="05000000000000000000" pitchFamily="2" charset="2"/>
                  <a:buChar char="Ø"/>
                </a:pPr>
                <a:r>
                  <a:rPr lang="it-IT" sz="1800" b="1" dirty="0">
                    <a:solidFill>
                      <a:srgbClr val="0070C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P</a:t>
                </a:r>
                <a:r>
                  <a:rPr lang="it-IT" sz="1800" b="1" dirty="0" smtClean="0">
                    <a:solidFill>
                      <a:srgbClr val="0070C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robabilità totale di un evento unione di due eventi incompatibili</a:t>
                </a:r>
              </a:p>
              <a:p>
                <a:pPr marL="109728" indent="0">
                  <a:buNone/>
                </a:pPr>
                <a:r>
                  <a:rPr lang="it-IT" sz="1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TEOREMA </a:t>
                </a:r>
                <a:endParaRPr lang="it-IT" sz="18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In un avvenimento casuale, la probabilità di un evento che è l’unione di due eventi semplici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ed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è uguale alla somma delle probabilità dei due eventi semplici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109728" indent="0" algn="ctr">
                  <a:buNone/>
                </a:pPr>
                <a:r>
                  <a:rPr lang="it-IT" sz="18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p(E</a:t>
                </a:r>
                <a:r>
                  <a:rPr lang="it-IT" sz="1800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1</a:t>
                </a:r>
                <a:r>
                  <a:rPr lang="it-IT" sz="18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⋃"/>
                        <m:subHide m:val="on"/>
                        <m:supHide m:val="on"/>
                        <m:ctrlPr>
                          <a:rPr lang="it-IT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it-IT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Helvetica" panose="020B0604020202020204" pitchFamily="34" charset="0"/>
                          </a:rPr>
                          <m:t>𝐸</m:t>
                        </m:r>
                      </m:e>
                    </m:nary>
                  </m:oMath>
                </a14:m>
                <a:r>
                  <a:rPr lang="it-IT" sz="1800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2</a:t>
                </a:r>
                <a:r>
                  <a:rPr lang="it-IT" sz="18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)=  p(E</a:t>
                </a:r>
                <a:r>
                  <a:rPr lang="it-IT" sz="1800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1</a:t>
                </a:r>
                <a:r>
                  <a:rPr lang="it-IT" sz="18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) + p(E</a:t>
                </a:r>
                <a:r>
                  <a:rPr lang="it-IT" sz="1800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2</a:t>
                </a:r>
                <a:r>
                  <a:rPr lang="it-IT" sz="18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)</a:t>
                </a:r>
              </a:p>
              <a:p>
                <a:pPr marL="109728" indent="0">
                  <a:buNone/>
                </a:pPr>
                <a:r>
                  <a:rPr lang="it-IT" sz="1800" b="1" dirty="0" smtClean="0">
                    <a:solidFill>
                      <a:srgbClr val="FF0000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ESEMPIO</a:t>
                </a:r>
                <a:r>
                  <a:rPr lang="it-IT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Da un mazzo di 52 carte (13 per ogni seme) si estrae una carte; calcola la probabilità dell’evento: </a:t>
                </a:r>
                <a:r>
                  <a:rPr lang="it-IT" sz="1800" i="1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E </a:t>
                </a:r>
                <a:r>
                  <a:rPr lang="it-IT" sz="1800" b="1" dirty="0">
                    <a:latin typeface="Cambria Math" panose="02040503050406030204" pitchFamily="18" charset="0"/>
                    <a:ea typeface="Cambria Math" panose="02040503050406030204" pitchFamily="18" charset="0"/>
                    <a:cs typeface="Arial Unicode MS" panose="020B0604020202020204" pitchFamily="34" charset="-128"/>
                  </a:rPr>
                  <a:t>=</a:t>
                </a:r>
                <a:r>
                  <a:rPr lang="it-IT" sz="1800" b="1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</a:t>
                </a:r>
                <a:r>
                  <a:rPr lang="it-IT" sz="1800" b="1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un</a:t>
                </a:r>
                <a:r>
                  <a:rPr lang="it-IT" sz="1800" b="1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asso</a:t>
                </a:r>
                <a:r>
                  <a:rPr lang="it-IT" sz="1800" b="1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rosso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o una</a:t>
                </a:r>
                <a:r>
                  <a:rPr lang="it-IT" sz="1800" b="1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figura</a:t>
                </a:r>
                <a:r>
                  <a:rPr lang="it-IT" sz="1800" b="1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nera</a:t>
                </a:r>
              </a:p>
              <a:p>
                <a:pPr marL="109728" indent="0">
                  <a:buNone/>
                </a:pPr>
                <a:endParaRPr lang="it-IT" sz="1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 indent="0">
                  <a:buNone/>
                </a:pPr>
                <a:r>
                  <a:rPr lang="it-IT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un asso rosso           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una figura nera</a:t>
                </a: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(i due casi sono incompatibili perché non hanno niente in comune).</a:t>
                </a: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Casi possibili:52</a:t>
                </a: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Casi favorevoli: 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sono 2 (asso di cuore e asso di quadri);</a:t>
                </a:r>
              </a:p>
              <a:p>
                <a:pPr marL="109728" indent="0">
                  <a:buNone/>
                </a:pPr>
                <a:r>
                  <a:rPr lang="it-IT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sono 6 (3 figure di fiori e 3 figure di picche).</a:t>
                </a: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Si ha quindi:</a:t>
                </a:r>
                <a:r>
                  <a:rPr lang="it-IT" sz="1800" b="1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 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p(E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0" i="1" smtClean="0"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num>
                      <m:den>
                        <m:r>
                          <a:rPr lang="it-IT" sz="1800" b="0" i="1" smtClean="0">
                            <a:latin typeface="Cambria Math"/>
                            <a:cs typeface="Arial" panose="020B0604020202020204" pitchFamily="34" charset="0"/>
                          </a:rPr>
                          <m:t>52</m:t>
                        </m:r>
                      </m:den>
                    </m:f>
                  </m:oMath>
                </a14:m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p(E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0" i="1" smtClean="0">
                            <a:latin typeface="Cambria Math"/>
                            <a:cs typeface="Arial" panose="020B0604020202020204" pitchFamily="34" charset="0"/>
                          </a:rPr>
                          <m:t>6</m:t>
                        </m:r>
                      </m:num>
                      <m:den>
                        <m:r>
                          <a:rPr lang="it-IT" sz="1800" b="0" i="1" smtClean="0">
                            <a:latin typeface="Cambria Math"/>
                            <a:cs typeface="Arial" panose="020B0604020202020204" pitchFamily="34" charset="0"/>
                          </a:rPr>
                          <m:t>52</m:t>
                        </m:r>
                      </m:den>
                    </m:f>
                  </m:oMath>
                </a14:m>
                <a:endParaRPr lang="it-IT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Applicando il teorema: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it-IT" sz="18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p(E)= p(E</a:t>
                </a:r>
                <a:r>
                  <a:rPr lang="it-IT" sz="1800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1</a:t>
                </a:r>
                <a:r>
                  <a:rPr lang="it-IT" sz="18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)+ p(E</a:t>
                </a:r>
                <a:r>
                  <a:rPr lang="it-IT" sz="1800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2</a:t>
                </a:r>
                <a:r>
                  <a:rPr lang="it-IT" sz="18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8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1" i="1" smtClean="0">
                            <a:latin typeface="Cambria Math"/>
                            <a:cs typeface="Arial" panose="020B0604020202020204" pitchFamily="34" charset="0"/>
                          </a:rPr>
                          <m:t>𝟐</m:t>
                        </m:r>
                      </m:num>
                      <m:den>
                        <m:r>
                          <a:rPr lang="it-IT" sz="1800" b="1" i="1" smtClean="0">
                            <a:latin typeface="Cambria Math"/>
                            <a:cs typeface="Arial" panose="020B0604020202020204" pitchFamily="34" charset="0"/>
                          </a:rPr>
                          <m:t>𝟓𝟐</m:t>
                        </m:r>
                      </m:den>
                    </m:f>
                    <m:r>
                      <a:rPr lang="it-IT" sz="1800" b="1" i="1" smtClean="0">
                        <a:latin typeface="Cambria Math"/>
                        <a:cs typeface="Arial" panose="020B0604020202020204" pitchFamily="34" charset="0"/>
                      </a:rPr>
                      <m:t>+</m:t>
                    </m:r>
                    <m:f>
                      <m:fPr>
                        <m:ctrlPr>
                          <a:rPr lang="it-IT" sz="18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1" i="1" smtClean="0">
                            <a:latin typeface="Cambria Math"/>
                            <a:cs typeface="Arial" panose="020B0604020202020204" pitchFamily="34" charset="0"/>
                          </a:rPr>
                          <m:t>𝟔</m:t>
                        </m:r>
                      </m:num>
                      <m:den>
                        <m:r>
                          <a:rPr lang="it-IT" sz="1800" b="1" i="1" smtClean="0">
                            <a:latin typeface="Cambria Math"/>
                            <a:cs typeface="Arial" panose="020B0604020202020204" pitchFamily="34" charset="0"/>
                          </a:rPr>
                          <m:t>𝟓𝟐</m:t>
                        </m:r>
                      </m:den>
                    </m:f>
                    <m:r>
                      <a:rPr lang="it-IT" sz="1800" b="1" i="1" smtClean="0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it-IT" sz="18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1" i="1" smtClean="0">
                            <a:latin typeface="Cambria Math"/>
                            <a:cs typeface="Arial" panose="020B0604020202020204" pitchFamily="34" charset="0"/>
                          </a:rPr>
                          <m:t>𝟖</m:t>
                        </m:r>
                      </m:num>
                      <m:den>
                        <m:r>
                          <a:rPr lang="it-IT" sz="1800" b="1" i="1" smtClean="0">
                            <a:latin typeface="Cambria Math"/>
                            <a:cs typeface="Arial" panose="020B0604020202020204" pitchFamily="34" charset="0"/>
                          </a:rPr>
                          <m:t>𝟓𝟐</m:t>
                        </m:r>
                      </m:den>
                    </m:f>
                    <m:r>
                      <a:rPr lang="it-IT" sz="1800" b="1" i="1" smtClean="0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it-IT" sz="18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1" i="1" smtClean="0">
                            <a:latin typeface="Cambria Math"/>
                            <a:cs typeface="Arial" panose="020B0604020202020204" pitchFamily="34" charset="0"/>
                          </a:rPr>
                          <m:t>𝟐</m:t>
                        </m:r>
                      </m:num>
                      <m:den>
                        <m:r>
                          <a:rPr lang="it-IT" sz="1800" b="1" i="1" smtClean="0">
                            <a:latin typeface="Cambria Math"/>
                            <a:cs typeface="Arial" panose="020B0604020202020204" pitchFamily="34" charset="0"/>
                          </a:rPr>
                          <m:t>𝟏𝟑</m:t>
                        </m:r>
                      </m:den>
                    </m:f>
                  </m:oMath>
                </a14:m>
                <a:r>
                  <a:rPr lang="it-IT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</p:txBody>
          </p:sp>
        </mc:Choice>
        <mc:Fallback>
          <p:sp>
            <p:nvSpPr>
              <p:cNvPr id="2" name="Segnaposto contenu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548680"/>
                <a:ext cx="8712968" cy="6120680"/>
              </a:xfrm>
              <a:blipFill rotWithShape="0">
                <a:blip r:embed="rId2"/>
                <a:stretch>
                  <a:fillRect l="-349" t="-398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ttore 2 4"/>
          <p:cNvCxnSpPr/>
          <p:nvPr/>
        </p:nvCxnSpPr>
        <p:spPr>
          <a:xfrm>
            <a:off x="4139952" y="3366655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>
            <a:off x="7164288" y="3366655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87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07504" y="30591"/>
            <a:ext cx="8229600" cy="576064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it-IT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Probabilità totale di un evento unione di due eventi compatibili</a:t>
            </a:r>
            <a:endParaRPr lang="it-IT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Segnaposto contenuto 1"/>
              <p:cNvSpPr>
                <a:spLocks noGrp="1"/>
              </p:cNvSpPr>
              <p:nvPr>
                <p:ph idx="1"/>
              </p:nvPr>
            </p:nvSpPr>
            <p:spPr>
              <a:xfrm>
                <a:off x="0" y="620688"/>
                <a:ext cx="9144000" cy="5904656"/>
              </a:xfrm>
            </p:spPr>
            <p:txBody>
              <a:bodyPr>
                <a:normAutofit/>
              </a:bodyPr>
              <a:lstStyle/>
              <a:p>
                <a:pPr marL="109728" indent="0">
                  <a:buNone/>
                </a:pPr>
                <a:r>
                  <a:rPr lang="it-IT" sz="1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TEOREMA</a:t>
                </a:r>
                <a:r>
                  <a:rPr lang="it-IT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80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I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n un avvenimento casuale, la probabailità di un evento che è l’unione di due eventi semplici 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ed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fra loro compatibili è uguale alla somma delle probabilità dei due eventi semplici, diminuita della probabilità del loro evento intersezione:</a:t>
                </a:r>
              </a:p>
              <a:p>
                <a:pPr marL="109728" indent="0" algn="ctr">
                  <a:buNone/>
                </a:pPr>
                <a:r>
                  <a:rPr lang="it-IT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⋃"/>
                        <m:subHide m:val="on"/>
                        <m:supHide m:val="on"/>
                        <m:ctrlPr>
                          <a:rPr lang="it-IT" sz="1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sty m:val="p"/>
                          </m:rPr>
                          <a:rPr lang="it-IT" sz="1800" b="0" i="0" smtClean="0">
                            <a:latin typeface="Cambria Math"/>
                            <a:cs typeface="Arial" panose="020B0604020202020204" pitchFamily="34" charset="0"/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it-IT" sz="1800" baseline="-25000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2</m:t>
                        </m:r>
                      </m:e>
                    </m:nary>
                  </m:oMath>
                </a14:m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)= p(E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+ p(E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– p(E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⋂"/>
                        <m:subHide m:val="on"/>
                        <m:supHide m:val="on"/>
                        <m:ctrlPr>
                          <a:rPr lang="it-IT" sz="1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sty m:val="p"/>
                          </m:rPr>
                          <a:rPr lang="it-IT" sz="1800" b="0" i="0" smtClean="0">
                            <a:latin typeface="Cambria Math"/>
                            <a:cs typeface="Arial" panose="020B0604020202020204" pitchFamily="34" charset="0"/>
                          </a:rPr>
                          <m:t>E</m:t>
                        </m:r>
                      </m:e>
                    </m:nary>
                  </m:oMath>
                </a14:m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109728" indent="0">
                  <a:buNone/>
                </a:pPr>
                <a:r>
                  <a:rPr lang="it-IT" sz="18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ESEMPIO</a:t>
                </a:r>
                <a:r>
                  <a:rPr lang="it-IT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Da un’urna che contiene 20 palline identiche, numerate da 1 a 20, si estrae una pallina. Calcola la possibilità dell’evento:</a:t>
                </a:r>
              </a:p>
              <a:p>
                <a:pPr marL="109728" indent="0" algn="ctr">
                  <a:buNone/>
                </a:pP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E=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un numero maggiore di 7 o multiplo di 3</a:t>
                </a:r>
              </a:p>
              <a:p>
                <a:pPr marL="109728" indent="0" algn="ctr">
                  <a:buNone/>
                </a:pPr>
                <a:endParaRPr lang="it-IT" sz="18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un numero maggiore di 7                          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esce un multiplo di 3</a:t>
                </a: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(sono compatibili perché hanno 4 casi favorevoli comuni, quando escono 9,12,15 e 18, che sono maggiori di 7 e multipli di 3).</a:t>
                </a: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Casi possibili: 20</a:t>
                </a:r>
              </a:p>
              <a:p>
                <a:pPr marL="109728" indent="0">
                  <a:buNone/>
                </a:pPr>
                <a:r>
                  <a:rPr lang="it-IT" sz="1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Casi favorevoli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 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13    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p(</a:t>
                </a:r>
                <a:r>
                  <a:rPr lang="it-IT" sz="18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it-IT" sz="1800" baseline="-25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it-IT" sz="18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0" i="1" smtClean="0">
                            <a:solidFill>
                              <a:prstClr val="black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13</m:t>
                        </m:r>
                      </m:num>
                      <m:den>
                        <m:r>
                          <a:rPr lang="it-IT" sz="1800" b="0" i="1" smtClean="0">
                            <a:solidFill>
                              <a:prstClr val="black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6    p(E</a:t>
                </a:r>
                <a:r>
                  <a:rPr lang="it-IT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0" i="1" smtClean="0">
                            <a:latin typeface="Cambria Math"/>
                            <a:cs typeface="Arial" panose="020B0604020202020204" pitchFamily="34" charset="0"/>
                          </a:rPr>
                          <m:t>6</m:t>
                        </m:r>
                      </m:num>
                      <m:den>
                        <m:r>
                          <a:rPr lang="it-IT" sz="1800" b="0" i="1" smtClean="0">
                            <a:latin typeface="Cambria Math"/>
                            <a:cs typeface="Arial" panose="020B0604020202020204" pitchFamily="34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it-IT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  <a:p>
                <a:pPr marL="109728" indent="0">
                  <a:buNone/>
                </a:pPr>
                <a:r>
                  <a:rPr lang="it-IT" sz="18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8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</a:t>
                </a:r>
                <a:r>
                  <a:rPr lang="it-IT" sz="18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p(E</a:t>
                </a:r>
                <a:r>
                  <a:rPr lang="it-IT" sz="1800" baseline="-250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it-IT" sz="18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⋂"/>
                        <m:subHide m:val="on"/>
                        <m:supHide m:val="on"/>
                        <m:ctrlPr>
                          <a:rPr lang="it-IT" sz="1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it-IT" sz="1800" b="0" i="1">
                            <a:solidFill>
                              <a:prstClr val="black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𝐸</m:t>
                        </m:r>
                      </m:e>
                    </m:nary>
                  </m:oMath>
                </a14:m>
                <a:r>
                  <a:rPr lang="it-IT" sz="1800" baseline="-25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it-IT" sz="18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0" i="1" smtClean="0">
                            <a:solidFill>
                              <a:prstClr val="black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</m:num>
                      <m:den>
                        <m:r>
                          <a:rPr lang="it-IT" sz="1800" b="0" i="1" smtClean="0">
                            <a:solidFill>
                              <a:prstClr val="black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it-IT" sz="18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</a:t>
                </a:r>
              </a:p>
              <a:p>
                <a:pPr marL="109728" indent="0">
                  <a:buNone/>
                </a:pPr>
                <a:r>
                  <a:rPr lang="it-IT" sz="1800" dirty="0" smtClean="0">
                    <a:solidFill>
                      <a:prstClr val="black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Applicando il teorema: </a:t>
                </a:r>
                <a:r>
                  <a:rPr lang="it-IT" sz="18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p(E)= p(E</a:t>
                </a:r>
                <a:r>
                  <a:rPr lang="it-IT" sz="1800" baseline="-250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it-IT" sz="18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)+(E</a:t>
                </a:r>
                <a:r>
                  <a:rPr lang="it-IT" sz="1800" baseline="-250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it-IT" sz="18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)-</a:t>
                </a:r>
                <a:r>
                  <a:rPr lang="it-IT" sz="18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p(E</a:t>
                </a:r>
                <a:r>
                  <a:rPr lang="it-IT" sz="1800" baseline="-25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it-IT" sz="18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⋂"/>
                        <m:subHide m:val="on"/>
                        <m:supHide m:val="on"/>
                        <m:ctrlPr>
                          <a:rPr lang="it-IT" sz="1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sty m:val="p"/>
                          </m:rPr>
                          <a:rPr lang="it-IT" sz="1800" b="0" i="1">
                            <a:solidFill>
                              <a:prstClr val="black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E</m:t>
                        </m:r>
                      </m:e>
                    </m:nary>
                  </m:oMath>
                </a14:m>
                <a:r>
                  <a:rPr lang="it-IT" sz="1800" baseline="-25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it-IT" sz="18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1" i="1" smtClean="0">
                            <a:solidFill>
                              <a:prstClr val="black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𝟏𝟑</m:t>
                        </m:r>
                      </m:num>
                      <m:den>
                        <m:r>
                          <a:rPr lang="it-IT" sz="1800" b="1" i="1" smtClean="0">
                            <a:solidFill>
                              <a:prstClr val="black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𝟐𝟎</m:t>
                        </m:r>
                      </m:den>
                    </m:f>
                    <m:r>
                      <a:rPr lang="it-IT" sz="1800" b="1" i="1" smtClean="0">
                        <a:solidFill>
                          <a:prstClr val="black"/>
                        </a:solidFill>
                        <a:latin typeface="Cambria Math"/>
                        <a:cs typeface="Arial" panose="020B0604020202020204" pitchFamily="34" charset="0"/>
                      </a:rPr>
                      <m:t>+</m:t>
                    </m:r>
                    <m:f>
                      <m:fPr>
                        <m:ctrlPr>
                          <a:rPr lang="it-IT" sz="1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1" i="1" smtClean="0">
                            <a:solidFill>
                              <a:prstClr val="black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𝟔</m:t>
                        </m:r>
                      </m:num>
                      <m:den>
                        <m:r>
                          <a:rPr lang="it-IT" sz="1800" b="1" i="1" smtClean="0">
                            <a:solidFill>
                              <a:prstClr val="black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𝟐𝟎</m:t>
                        </m:r>
                      </m:den>
                    </m:f>
                    <m:r>
                      <a:rPr lang="it-IT" sz="1800" b="1" i="1" smtClean="0">
                        <a:solidFill>
                          <a:prstClr val="black"/>
                        </a:solidFill>
                        <a:latin typeface="Cambria Math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it-IT" sz="1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1" i="1" smtClean="0">
                            <a:solidFill>
                              <a:prstClr val="black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𝟒</m:t>
                        </m:r>
                      </m:num>
                      <m:den>
                        <m:r>
                          <a:rPr lang="it-IT" sz="1800" b="1" i="1" smtClean="0">
                            <a:solidFill>
                              <a:prstClr val="black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𝟐𝟎</m:t>
                        </m:r>
                      </m:den>
                    </m:f>
                    <m:r>
                      <a:rPr lang="it-IT" sz="1800" b="1" i="1" smtClean="0">
                        <a:solidFill>
                          <a:prstClr val="black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it-IT" sz="1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1" i="1" smtClean="0">
                            <a:solidFill>
                              <a:prstClr val="black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𝟏𝟓</m:t>
                        </m:r>
                      </m:num>
                      <m:den>
                        <m:r>
                          <a:rPr lang="it-IT" sz="1800" b="1" i="1" smtClean="0">
                            <a:solidFill>
                              <a:prstClr val="black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𝟐𝟎</m:t>
                        </m:r>
                      </m:den>
                    </m:f>
                    <m:r>
                      <a:rPr lang="it-IT" sz="1800" b="1" i="1" smtClean="0">
                        <a:solidFill>
                          <a:prstClr val="black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it-IT" sz="1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sz="1800" b="1" i="1" smtClean="0">
                            <a:solidFill>
                              <a:prstClr val="black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𝟑</m:t>
                        </m:r>
                      </m:num>
                      <m:den>
                        <m:r>
                          <a:rPr lang="it-IT" sz="1800" b="1" i="1" smtClean="0">
                            <a:solidFill>
                              <a:prstClr val="black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𝟒</m:t>
                        </m:r>
                      </m:den>
                    </m:f>
                  </m:oMath>
                </a14:m>
                <a:endParaRPr lang="it-IT" sz="18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 indent="0">
                  <a:buNone/>
                </a:pPr>
                <a:endParaRPr lang="it-IT" sz="18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9728" indent="0" algn="ctr">
                  <a:buNone/>
                </a:pPr>
                <a:endParaRPr lang="it-IT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Segnaposto contenu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620688"/>
                <a:ext cx="9144000" cy="5904656"/>
              </a:xfrm>
              <a:blipFill rotWithShape="0">
                <a:blip r:embed="rId2"/>
                <a:stretch>
                  <a:fillRect t="-620" r="-2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ttore 2 4"/>
          <p:cNvCxnSpPr/>
          <p:nvPr/>
        </p:nvCxnSpPr>
        <p:spPr>
          <a:xfrm>
            <a:off x="3059832" y="2852936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>
            <a:off x="6516216" y="2812368"/>
            <a:ext cx="0" cy="2670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2857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1917</Words>
  <Application>Microsoft Office PowerPoint</Application>
  <PresentationFormat>Presentazione su schermo (4:3)</PresentationFormat>
  <Paragraphs>167</Paragraphs>
  <Slides>14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Arial</vt:lpstr>
      <vt:lpstr>Arial Unicode MS</vt:lpstr>
      <vt:lpstr>Struttura predefinita</vt:lpstr>
      <vt:lpstr>Tema di Office</vt:lpstr>
      <vt:lpstr>HDOfficeLightV0</vt:lpstr>
      <vt:lpstr>Presentazione standard di PowerPoint</vt:lpstr>
      <vt:lpstr>IL CALCOLO DELLA PROBABILITA’</vt:lpstr>
      <vt:lpstr>La definizione classica di probabilità  </vt:lpstr>
      <vt:lpstr>Presentazione standard di PowerPoint</vt:lpstr>
      <vt:lpstr> </vt:lpstr>
      <vt:lpstr>Presentazione standard di PowerPoint</vt:lpstr>
      <vt:lpstr>Probabilità composta di due eventi dipendenti</vt:lpstr>
      <vt:lpstr>La probabilità totale</vt:lpstr>
      <vt:lpstr>Probabilità totale di un evento unione di due eventi compatibili</vt:lpstr>
      <vt:lpstr>PROBABILITÀ E GRAFICI AD ALBERO</vt:lpstr>
      <vt:lpstr>LA PROBABILITÀ STATISTICA</vt:lpstr>
      <vt:lpstr>Presentazione standard di PowerPoint</vt:lpstr>
      <vt:lpstr>Presentazione standard di PowerPoint</vt:lpstr>
      <vt:lpstr>Presentazione standard di PowerPoint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calcolo delle probabilità…</dc:title>
  <dc:creator>user</dc:creator>
  <cp:lastModifiedBy>user</cp:lastModifiedBy>
  <cp:revision>51</cp:revision>
  <dcterms:created xsi:type="dcterms:W3CDTF">2016-05-25T17:07:22Z</dcterms:created>
  <dcterms:modified xsi:type="dcterms:W3CDTF">2016-05-26T20:18:04Z</dcterms:modified>
</cp:coreProperties>
</file>